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261" r:id="rId6"/>
    <p:sldId id="265" r:id="rId7"/>
    <p:sldId id="272" r:id="rId8"/>
    <p:sldId id="262" r:id="rId9"/>
    <p:sldId id="266" r:id="rId10"/>
    <p:sldId id="303" r:id="rId11"/>
    <p:sldId id="288" r:id="rId12"/>
    <p:sldId id="267" r:id="rId13"/>
    <p:sldId id="257" r:id="rId14"/>
    <p:sldId id="278" r:id="rId15"/>
    <p:sldId id="273" r:id="rId16"/>
    <p:sldId id="295" r:id="rId17"/>
    <p:sldId id="294" r:id="rId18"/>
    <p:sldId id="296" r:id="rId19"/>
    <p:sldId id="276" r:id="rId20"/>
    <p:sldId id="258" r:id="rId21"/>
    <p:sldId id="280" r:id="rId22"/>
    <p:sldId id="300" r:id="rId23"/>
    <p:sldId id="282" r:id="rId24"/>
    <p:sldId id="281" r:id="rId25"/>
    <p:sldId id="301" r:id="rId26"/>
    <p:sldId id="277" r:id="rId27"/>
    <p:sldId id="269" r:id="rId28"/>
    <p:sldId id="299" r:id="rId29"/>
    <p:sldId id="304" r:id="rId30"/>
    <p:sldId id="264" r:id="rId31"/>
    <p:sldId id="270" r:id="rId32"/>
    <p:sldId id="305" r:id="rId33"/>
    <p:sldId id="306" r:id="rId34"/>
    <p:sldId id="302" r:id="rId35"/>
    <p:sldId id="29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73" autoAdjust="0"/>
  </p:normalViewPr>
  <p:slideViewPr>
    <p:cSldViewPr snapToGrid="0">
      <p:cViewPr varScale="1">
        <p:scale>
          <a:sx n="75" d="100"/>
          <a:sy n="75" d="100"/>
        </p:scale>
        <p:origin x="94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Dower" userId="59a9da6f-7919-45b9-a7c8-16817569bed1" providerId="ADAL" clId="{F9E7B40C-D4CE-48F9-9A23-E49E8749C857}"/>
    <pc:docChg chg="undo custSel addSld delSld modSld sldOrd">
      <pc:chgData name="Rebecca Dower" userId="59a9da6f-7919-45b9-a7c8-16817569bed1" providerId="ADAL" clId="{F9E7B40C-D4CE-48F9-9A23-E49E8749C857}" dt="2025-09-17T18:11:31.562" v="334"/>
      <pc:docMkLst>
        <pc:docMk/>
      </pc:docMkLst>
      <pc:sldChg chg="addSp delSp modSp">
        <pc:chgData name="Rebecca Dower" userId="59a9da6f-7919-45b9-a7c8-16817569bed1" providerId="ADAL" clId="{F9E7B40C-D4CE-48F9-9A23-E49E8749C857}" dt="2025-09-17T18:06:56.705" v="126" actId="1076"/>
        <pc:sldMkLst>
          <pc:docMk/>
          <pc:sldMk cId="752747284" sldId="266"/>
        </pc:sldMkLst>
        <pc:spChg chg="mod">
          <ac:chgData name="Rebecca Dower" userId="59a9da6f-7919-45b9-a7c8-16817569bed1" providerId="ADAL" clId="{F9E7B40C-D4CE-48F9-9A23-E49E8749C857}" dt="2025-09-17T18:06:54.497" v="124" actId="1076"/>
          <ac:spMkLst>
            <pc:docMk/>
            <pc:sldMk cId="752747284" sldId="266"/>
            <ac:spMk id="3" creationId="{1F232B62-B12E-60E5-33DF-E23D875322AC}"/>
          </ac:spMkLst>
        </pc:spChg>
        <pc:picChg chg="del">
          <ac:chgData name="Rebecca Dower" userId="59a9da6f-7919-45b9-a7c8-16817569bed1" providerId="ADAL" clId="{F9E7B40C-D4CE-48F9-9A23-E49E8749C857}" dt="2025-09-17T18:06:43.584" v="118" actId="478"/>
          <ac:picMkLst>
            <pc:docMk/>
            <pc:sldMk cId="752747284" sldId="266"/>
            <ac:picMk id="5" creationId="{C706F00A-A78D-2E7C-BE98-09569DFFFCE9}"/>
          </ac:picMkLst>
        </pc:picChg>
        <pc:picChg chg="add mod modCrop">
          <ac:chgData name="Rebecca Dower" userId="59a9da6f-7919-45b9-a7c8-16817569bed1" providerId="ADAL" clId="{F9E7B40C-D4CE-48F9-9A23-E49E8749C857}" dt="2025-09-17T18:06:56.705" v="126" actId="1076"/>
          <ac:picMkLst>
            <pc:docMk/>
            <pc:sldMk cId="752747284" sldId="266"/>
            <ac:picMk id="4098" creationId="{B00F5073-B68B-4833-9FDA-0D5CC9D660C5}"/>
          </ac:picMkLst>
        </pc:picChg>
      </pc:sldChg>
      <pc:sldChg chg="modSp">
        <pc:chgData name="Rebecca Dower" userId="59a9da6f-7919-45b9-a7c8-16817569bed1" providerId="ADAL" clId="{F9E7B40C-D4CE-48F9-9A23-E49E8749C857}" dt="2025-09-17T16:48:29.804" v="91" actId="20577"/>
        <pc:sldMkLst>
          <pc:docMk/>
          <pc:sldMk cId="1837990061" sldId="269"/>
        </pc:sldMkLst>
        <pc:spChg chg="mod">
          <ac:chgData name="Rebecca Dower" userId="59a9da6f-7919-45b9-a7c8-16817569bed1" providerId="ADAL" clId="{F9E7B40C-D4CE-48F9-9A23-E49E8749C857}" dt="2025-09-17T16:48:29.804" v="91" actId="20577"/>
          <ac:spMkLst>
            <pc:docMk/>
            <pc:sldMk cId="1837990061" sldId="269"/>
            <ac:spMk id="2" creationId="{437145AD-710A-BE3F-AE24-D21D365F89C8}"/>
          </ac:spMkLst>
        </pc:spChg>
      </pc:sldChg>
      <pc:sldChg chg="addSp modSp">
        <pc:chgData name="Rebecca Dower" userId="59a9da6f-7919-45b9-a7c8-16817569bed1" providerId="ADAL" clId="{F9E7B40C-D4CE-48F9-9A23-E49E8749C857}" dt="2025-09-17T18:10:02.397" v="154" actId="20577"/>
        <pc:sldMkLst>
          <pc:docMk/>
          <pc:sldMk cId="1143808756" sldId="270"/>
        </pc:sldMkLst>
        <pc:spChg chg="add">
          <ac:chgData name="Rebecca Dower" userId="59a9da6f-7919-45b9-a7c8-16817569bed1" providerId="ADAL" clId="{F9E7B40C-D4CE-48F9-9A23-E49E8749C857}" dt="2025-09-17T15:21:24.474" v="38"/>
          <ac:spMkLst>
            <pc:docMk/>
            <pc:sldMk cId="1143808756" sldId="270"/>
            <ac:spMk id="2" creationId="{0385E93B-BBF3-419A-B90F-AE363AA0CD77}"/>
          </ac:spMkLst>
        </pc:spChg>
        <pc:spChg chg="mod">
          <ac:chgData name="Rebecca Dower" userId="59a9da6f-7919-45b9-a7c8-16817569bed1" providerId="ADAL" clId="{F9E7B40C-D4CE-48F9-9A23-E49E8749C857}" dt="2025-09-17T18:10:02.397" v="154" actId="20577"/>
          <ac:spMkLst>
            <pc:docMk/>
            <pc:sldMk cId="1143808756" sldId="270"/>
            <ac:spMk id="3" creationId="{5F823606-F932-DABD-D7CE-1A9BD6DD728C}"/>
          </ac:spMkLst>
        </pc:spChg>
      </pc:sldChg>
      <pc:sldChg chg="modSp">
        <pc:chgData name="Rebecca Dower" userId="59a9da6f-7919-45b9-a7c8-16817569bed1" providerId="ADAL" clId="{F9E7B40C-D4CE-48F9-9A23-E49E8749C857}" dt="2025-09-17T18:04:41.881" v="117" actId="20577"/>
        <pc:sldMkLst>
          <pc:docMk/>
          <pc:sldMk cId="1698655410" sldId="272"/>
        </pc:sldMkLst>
        <pc:spChg chg="mod">
          <ac:chgData name="Rebecca Dower" userId="59a9da6f-7919-45b9-a7c8-16817569bed1" providerId="ADAL" clId="{F9E7B40C-D4CE-48F9-9A23-E49E8749C857}" dt="2025-09-17T18:04:41.881" v="117" actId="20577"/>
          <ac:spMkLst>
            <pc:docMk/>
            <pc:sldMk cId="1698655410" sldId="272"/>
            <ac:spMk id="5" creationId="{36A0D686-533A-BD45-3FC7-EAE33FC0833F}"/>
          </ac:spMkLst>
        </pc:spChg>
      </pc:sldChg>
      <pc:sldChg chg="addSp delSp modSp">
        <pc:chgData name="Rebecca Dower" userId="59a9da6f-7919-45b9-a7c8-16817569bed1" providerId="ADAL" clId="{F9E7B40C-D4CE-48F9-9A23-E49E8749C857}" dt="2025-09-17T17:04:21.216" v="105" actId="1076"/>
        <pc:sldMkLst>
          <pc:docMk/>
          <pc:sldMk cId="2531277164" sldId="273"/>
        </pc:sldMkLst>
        <pc:spChg chg="del">
          <ac:chgData name="Rebecca Dower" userId="59a9da6f-7919-45b9-a7c8-16817569bed1" providerId="ADAL" clId="{F9E7B40C-D4CE-48F9-9A23-E49E8749C857}" dt="2025-09-17T17:03:21.570" v="101" actId="478"/>
          <ac:spMkLst>
            <pc:docMk/>
            <pc:sldMk cId="2531277164" sldId="273"/>
            <ac:spMk id="3" creationId="{1F232B62-B12E-60E5-33DF-E23D875322AC}"/>
          </ac:spMkLst>
        </pc:spChg>
        <pc:picChg chg="mod">
          <ac:chgData name="Rebecca Dower" userId="59a9da6f-7919-45b9-a7c8-16817569bed1" providerId="ADAL" clId="{F9E7B40C-D4CE-48F9-9A23-E49E8749C857}" dt="2025-09-17T17:04:17.306" v="104" actId="1076"/>
          <ac:picMkLst>
            <pc:docMk/>
            <pc:sldMk cId="2531277164" sldId="273"/>
            <ac:picMk id="4" creationId="{969DAA32-5A64-4F07-993D-8C625E368B79}"/>
          </ac:picMkLst>
        </pc:picChg>
        <pc:picChg chg="add del mod">
          <ac:chgData name="Rebecca Dower" userId="59a9da6f-7919-45b9-a7c8-16817569bed1" providerId="ADAL" clId="{F9E7B40C-D4CE-48F9-9A23-E49E8749C857}" dt="2025-09-17T17:03:11.977" v="97"/>
          <ac:picMkLst>
            <pc:docMk/>
            <pc:sldMk cId="2531277164" sldId="273"/>
            <ac:picMk id="3074" creationId="{AD691682-9293-4E9D-9C98-83BA82CB134D}"/>
          </ac:picMkLst>
        </pc:picChg>
        <pc:picChg chg="add mod">
          <ac:chgData name="Rebecca Dower" userId="59a9da6f-7919-45b9-a7c8-16817569bed1" providerId="ADAL" clId="{F9E7B40C-D4CE-48F9-9A23-E49E8749C857}" dt="2025-09-17T17:03:19.433" v="100" actId="1076"/>
          <ac:picMkLst>
            <pc:docMk/>
            <pc:sldMk cId="2531277164" sldId="273"/>
            <ac:picMk id="3076" creationId="{5ED44A38-A3D0-45EC-AA19-24802551105B}"/>
          </ac:picMkLst>
        </pc:picChg>
        <pc:picChg chg="add mod">
          <ac:chgData name="Rebecca Dower" userId="59a9da6f-7919-45b9-a7c8-16817569bed1" providerId="ADAL" clId="{F9E7B40C-D4CE-48F9-9A23-E49E8749C857}" dt="2025-09-17T17:04:21.216" v="105" actId="1076"/>
          <ac:picMkLst>
            <pc:docMk/>
            <pc:sldMk cId="2531277164" sldId="273"/>
            <ac:picMk id="3078" creationId="{339F30AD-2F51-46C2-A44D-FCA275AD0E1F}"/>
          </ac:picMkLst>
        </pc:picChg>
      </pc:sldChg>
      <pc:sldChg chg="addSp modSp">
        <pc:chgData name="Rebecca Dower" userId="59a9da6f-7919-45b9-a7c8-16817569bed1" providerId="ADAL" clId="{F9E7B40C-D4CE-48F9-9A23-E49E8749C857}" dt="2025-09-17T15:23:39.195" v="67" actId="1076"/>
        <pc:sldMkLst>
          <pc:docMk/>
          <pc:sldMk cId="2472814919" sldId="290"/>
        </pc:sldMkLst>
        <pc:spChg chg="add">
          <ac:chgData name="Rebecca Dower" userId="59a9da6f-7919-45b9-a7c8-16817569bed1" providerId="ADAL" clId="{F9E7B40C-D4CE-48F9-9A23-E49E8749C857}" dt="2025-09-17T15:23:06.959" v="61"/>
          <ac:spMkLst>
            <pc:docMk/>
            <pc:sldMk cId="2472814919" sldId="290"/>
            <ac:spMk id="2" creationId="{FBE01081-B7EE-4378-A8C7-57257BF8C03A}"/>
          </ac:spMkLst>
        </pc:spChg>
        <pc:spChg chg="mod">
          <ac:chgData name="Rebecca Dower" userId="59a9da6f-7919-45b9-a7c8-16817569bed1" providerId="ADAL" clId="{F9E7B40C-D4CE-48F9-9A23-E49E8749C857}" dt="2025-09-17T15:23:05.299" v="60" actId="20577"/>
          <ac:spMkLst>
            <pc:docMk/>
            <pc:sldMk cId="2472814919" sldId="290"/>
            <ac:spMk id="3" creationId="{5F823606-F932-DABD-D7CE-1A9BD6DD728C}"/>
          </ac:spMkLst>
        </pc:spChg>
        <pc:picChg chg="mod">
          <ac:chgData name="Rebecca Dower" userId="59a9da6f-7919-45b9-a7c8-16817569bed1" providerId="ADAL" clId="{F9E7B40C-D4CE-48F9-9A23-E49E8749C857}" dt="2025-09-17T15:23:33.941" v="63" actId="1076"/>
          <ac:picMkLst>
            <pc:docMk/>
            <pc:sldMk cId="2472814919" sldId="290"/>
            <ac:picMk id="4" creationId="{969DAA32-5A64-4F07-993D-8C625E368B79}"/>
          </ac:picMkLst>
        </pc:picChg>
        <pc:picChg chg="add mod">
          <ac:chgData name="Rebecca Dower" userId="59a9da6f-7919-45b9-a7c8-16817569bed1" providerId="ADAL" clId="{F9E7B40C-D4CE-48F9-9A23-E49E8749C857}" dt="2025-09-17T15:23:39.195" v="67" actId="1076"/>
          <ac:picMkLst>
            <pc:docMk/>
            <pc:sldMk cId="2472814919" sldId="290"/>
            <ac:picMk id="5" creationId="{1EAC747B-36D5-4A43-ACA5-DDD51E44ED7C}"/>
          </ac:picMkLst>
        </pc:picChg>
      </pc:sldChg>
      <pc:sldChg chg="del">
        <pc:chgData name="Rebecca Dower" userId="59a9da6f-7919-45b9-a7c8-16817569bed1" providerId="ADAL" clId="{F9E7B40C-D4CE-48F9-9A23-E49E8749C857}" dt="2025-09-17T17:04:39.772" v="106" actId="2696"/>
        <pc:sldMkLst>
          <pc:docMk/>
          <pc:sldMk cId="2548296989" sldId="298"/>
        </pc:sldMkLst>
      </pc:sldChg>
      <pc:sldChg chg="modSp ord">
        <pc:chgData name="Rebecca Dower" userId="59a9da6f-7919-45b9-a7c8-16817569bed1" providerId="ADAL" clId="{F9E7B40C-D4CE-48F9-9A23-E49E8749C857}" dt="2025-09-17T18:11:31.562" v="334"/>
        <pc:sldMkLst>
          <pc:docMk/>
          <pc:sldMk cId="4187177250" sldId="302"/>
        </pc:sldMkLst>
        <pc:spChg chg="mod">
          <ac:chgData name="Rebecca Dower" userId="59a9da6f-7919-45b9-a7c8-16817569bed1" providerId="ADAL" clId="{F9E7B40C-D4CE-48F9-9A23-E49E8749C857}" dt="2025-09-17T18:11:27.624" v="333" actId="1076"/>
          <ac:spMkLst>
            <pc:docMk/>
            <pc:sldMk cId="4187177250" sldId="302"/>
            <ac:spMk id="3" creationId="{5F823606-F932-DABD-D7CE-1A9BD6DD728C}"/>
          </ac:spMkLst>
        </pc:spChg>
      </pc:sldChg>
      <pc:sldChg chg="add">
        <pc:chgData name="Rebecca Dower" userId="59a9da6f-7919-45b9-a7c8-16817569bed1" providerId="ADAL" clId="{F9E7B40C-D4CE-48F9-9A23-E49E8749C857}" dt="2025-09-17T15:22:06.814" v="39"/>
        <pc:sldMkLst>
          <pc:docMk/>
          <pc:sldMk cId="2028409160" sldId="305"/>
        </pc:sldMkLst>
      </pc:sldChg>
      <pc:sldChg chg="add">
        <pc:chgData name="Rebecca Dower" userId="59a9da6f-7919-45b9-a7c8-16817569bed1" providerId="ADAL" clId="{F9E7B40C-D4CE-48F9-9A23-E49E8749C857}" dt="2025-09-17T18:10:16.724" v="155"/>
        <pc:sldMkLst>
          <pc:docMk/>
          <pc:sldMk cId="2078467841" sldId="3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F0A1FC-C333-4564-A622-42A3FDE8DA9B}" type="datetimeFigureOut">
              <a:rPr lang="en-GB" smtClean="0"/>
              <a:t>16/09/2025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B5FCB-54F2-41B6-8CF4-C09F25FB73A9}" type="slidenum">
              <a:rPr lang="en-GB" smtClean="0"/>
              <a:t>‹#›</a:t>
            </a:fld>
            <a:endParaRPr lang="en-GB"/>
          </a:p>
        </p:txBody>
      </p:sp>
    </p:spTree>
    <p:extLst>
      <p:ext uri="{BB962C8B-B14F-4D97-AF65-F5344CB8AC3E}">
        <p14:creationId xmlns:p14="http://schemas.microsoft.com/office/powerpoint/2010/main" val="1247310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Whole school approach.</a:t>
            </a:r>
          </a:p>
          <a:p>
            <a:r>
              <a:rPr lang="en-GB"/>
              <a:t>Show a pre drawn sentence from the story map.  Parents create actions and they retell with teachers.</a:t>
            </a:r>
          </a:p>
          <a:p>
            <a:r>
              <a:rPr lang="en-GB"/>
              <a:t>Show Billy Goats Gruff completed story map.</a:t>
            </a:r>
          </a:p>
          <a:p>
            <a:r>
              <a:rPr lang="en-GB"/>
              <a:t>Model how to use a story map to write a sentence.  Imitate. </a:t>
            </a:r>
          </a:p>
          <a:p>
            <a:r>
              <a:rPr lang="en-GB"/>
              <a:t>Then change an adjective – innovate.</a:t>
            </a:r>
          </a:p>
          <a:p>
            <a:r>
              <a:rPr lang="en-GB"/>
              <a:t>Invent a new sentence – e.g. new setting</a:t>
            </a:r>
          </a:p>
        </p:txBody>
      </p:sp>
      <p:sp>
        <p:nvSpPr>
          <p:cNvPr id="4" name="Slide Number Placeholder 3"/>
          <p:cNvSpPr>
            <a:spLocks noGrp="1"/>
          </p:cNvSpPr>
          <p:nvPr>
            <p:ph type="sldNum" sz="quarter" idx="5"/>
          </p:nvPr>
        </p:nvSpPr>
        <p:spPr/>
        <p:txBody>
          <a:bodyPr/>
          <a:lstStyle/>
          <a:p>
            <a:fld id="{891B5FCB-54F2-41B6-8CF4-C09F25FB73A9}" type="slidenum">
              <a:rPr lang="en-GB" smtClean="0"/>
              <a:t>2</a:t>
            </a:fld>
            <a:endParaRPr lang="en-GB"/>
          </a:p>
        </p:txBody>
      </p:sp>
    </p:spTree>
    <p:extLst>
      <p:ext uri="{BB962C8B-B14F-4D97-AF65-F5344CB8AC3E}">
        <p14:creationId xmlns:p14="http://schemas.microsoft.com/office/powerpoint/2010/main" val="3251496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Subitising – what is it?  Why is it important?  How can you help at home?</a:t>
            </a:r>
          </a:p>
          <a:p>
            <a:r>
              <a:rPr lang="en-GB"/>
              <a:t>Helper board – model how we use each section.</a:t>
            </a:r>
          </a:p>
          <a:p>
            <a:r>
              <a:rPr lang="en-GB"/>
              <a:t>Tens Frame, part whole models, </a:t>
            </a:r>
            <a:r>
              <a:rPr lang="en-GB" err="1"/>
              <a:t>diennes</a:t>
            </a:r>
            <a:r>
              <a:rPr lang="en-GB"/>
              <a:t>, place value chart, number line</a:t>
            </a:r>
          </a:p>
          <a:p>
            <a:endParaRPr lang="en-GB"/>
          </a:p>
          <a:p>
            <a:r>
              <a:rPr lang="en-GB"/>
              <a:t>Number sentences – show is different ways.</a:t>
            </a:r>
          </a:p>
        </p:txBody>
      </p:sp>
      <p:sp>
        <p:nvSpPr>
          <p:cNvPr id="4" name="Slide Number Placeholder 3"/>
          <p:cNvSpPr>
            <a:spLocks noGrp="1"/>
          </p:cNvSpPr>
          <p:nvPr>
            <p:ph type="sldNum" sz="quarter" idx="5"/>
          </p:nvPr>
        </p:nvSpPr>
        <p:spPr/>
        <p:txBody>
          <a:bodyPr/>
          <a:lstStyle/>
          <a:p>
            <a:fld id="{891B5FCB-54F2-41B6-8CF4-C09F25FB73A9}" type="slidenum">
              <a:rPr lang="en-GB" smtClean="0"/>
              <a:t>11</a:t>
            </a:fld>
            <a:endParaRPr lang="en-GB"/>
          </a:p>
        </p:txBody>
      </p:sp>
    </p:spTree>
    <p:extLst>
      <p:ext uri="{BB962C8B-B14F-4D97-AF65-F5344CB8AC3E}">
        <p14:creationId xmlns:p14="http://schemas.microsoft.com/office/powerpoint/2010/main" val="4109310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Whole school approach.</a:t>
            </a:r>
          </a:p>
          <a:p>
            <a:r>
              <a:rPr lang="en-GB"/>
              <a:t>Show a pre drawn sentence from the story map.  Parents create actions and they retell with teachers.</a:t>
            </a:r>
          </a:p>
          <a:p>
            <a:r>
              <a:rPr lang="en-GB"/>
              <a:t>Show Billy Goats Gruff completed story map.</a:t>
            </a:r>
          </a:p>
          <a:p>
            <a:r>
              <a:rPr lang="en-GB"/>
              <a:t>Model how to use a story map to write a sentence.  Imitate. </a:t>
            </a:r>
          </a:p>
          <a:p>
            <a:r>
              <a:rPr lang="en-GB"/>
              <a:t>Then change an adjective – innovate.</a:t>
            </a:r>
          </a:p>
          <a:p>
            <a:r>
              <a:rPr lang="en-GB"/>
              <a:t>Invent a new sentence – e.g. new setting</a:t>
            </a:r>
          </a:p>
        </p:txBody>
      </p:sp>
      <p:sp>
        <p:nvSpPr>
          <p:cNvPr id="4" name="Slide Number Placeholder 3"/>
          <p:cNvSpPr>
            <a:spLocks noGrp="1"/>
          </p:cNvSpPr>
          <p:nvPr>
            <p:ph type="sldNum" sz="quarter" idx="5"/>
          </p:nvPr>
        </p:nvSpPr>
        <p:spPr/>
        <p:txBody>
          <a:bodyPr/>
          <a:lstStyle/>
          <a:p>
            <a:fld id="{891B5FCB-54F2-41B6-8CF4-C09F25FB73A9}" type="slidenum">
              <a:rPr lang="en-GB" smtClean="0"/>
              <a:t>12</a:t>
            </a:fld>
            <a:endParaRPr lang="en-GB"/>
          </a:p>
        </p:txBody>
      </p:sp>
    </p:spTree>
    <p:extLst>
      <p:ext uri="{BB962C8B-B14F-4D97-AF65-F5344CB8AC3E}">
        <p14:creationId xmlns:p14="http://schemas.microsoft.com/office/powerpoint/2010/main" val="1516874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Whole school approach.</a:t>
            </a:r>
          </a:p>
          <a:p>
            <a:r>
              <a:rPr lang="en-GB"/>
              <a:t>Show a pre drawn sentence from the story map.  Parents create actions and they retell with teachers.</a:t>
            </a:r>
          </a:p>
          <a:p>
            <a:r>
              <a:rPr lang="en-GB"/>
              <a:t>Show Billy Goats Gruff completed story map.</a:t>
            </a:r>
          </a:p>
          <a:p>
            <a:r>
              <a:rPr lang="en-GB"/>
              <a:t>Model how to use a story map to write a sentence.  Imitate. </a:t>
            </a:r>
          </a:p>
          <a:p>
            <a:r>
              <a:rPr lang="en-GB"/>
              <a:t>Then change an adjective – innovate.</a:t>
            </a:r>
          </a:p>
          <a:p>
            <a:r>
              <a:rPr lang="en-GB"/>
              <a:t>Invent a new sentence – e.g. new setting</a:t>
            </a:r>
          </a:p>
        </p:txBody>
      </p:sp>
      <p:sp>
        <p:nvSpPr>
          <p:cNvPr id="4" name="Slide Number Placeholder 3"/>
          <p:cNvSpPr>
            <a:spLocks noGrp="1"/>
          </p:cNvSpPr>
          <p:nvPr>
            <p:ph type="sldNum" sz="quarter" idx="5"/>
          </p:nvPr>
        </p:nvSpPr>
        <p:spPr/>
        <p:txBody>
          <a:bodyPr/>
          <a:lstStyle/>
          <a:p>
            <a:fld id="{891B5FCB-54F2-41B6-8CF4-C09F25FB73A9}" type="slidenum">
              <a:rPr lang="en-GB" smtClean="0"/>
              <a:t>16</a:t>
            </a:fld>
            <a:endParaRPr lang="en-GB"/>
          </a:p>
        </p:txBody>
      </p:sp>
    </p:spTree>
    <p:extLst>
      <p:ext uri="{BB962C8B-B14F-4D97-AF65-F5344CB8AC3E}">
        <p14:creationId xmlns:p14="http://schemas.microsoft.com/office/powerpoint/2010/main" val="4289083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Little </a:t>
            </a:r>
            <a:r>
              <a:rPr lang="en-GB" err="1"/>
              <a:t>Wandle</a:t>
            </a:r>
            <a:r>
              <a:rPr lang="en-GB"/>
              <a:t> 90% fluency  - why?</a:t>
            </a:r>
          </a:p>
          <a:p>
            <a:r>
              <a:rPr lang="en-GB"/>
              <a:t>Why its important to return books on a Monday!</a:t>
            </a:r>
          </a:p>
          <a:p>
            <a:r>
              <a:rPr lang="en-GB"/>
              <a:t>Decoding, Prosody and Comprehension.</a:t>
            </a:r>
          </a:p>
          <a:p>
            <a:endParaRPr lang="en-GB"/>
          </a:p>
          <a:p>
            <a:r>
              <a:rPr lang="en-GB"/>
              <a:t>Give out tricky words.</a:t>
            </a:r>
          </a:p>
          <a:p>
            <a:endParaRPr lang="en-GB"/>
          </a:p>
        </p:txBody>
      </p:sp>
      <p:sp>
        <p:nvSpPr>
          <p:cNvPr id="4" name="Slide Number Placeholder 3"/>
          <p:cNvSpPr>
            <a:spLocks noGrp="1"/>
          </p:cNvSpPr>
          <p:nvPr>
            <p:ph type="sldNum" sz="quarter" idx="5"/>
          </p:nvPr>
        </p:nvSpPr>
        <p:spPr/>
        <p:txBody>
          <a:bodyPr/>
          <a:lstStyle/>
          <a:p>
            <a:fld id="{891B5FCB-54F2-41B6-8CF4-C09F25FB73A9}" type="slidenum">
              <a:rPr lang="en-GB" smtClean="0"/>
              <a:t>17</a:t>
            </a:fld>
            <a:endParaRPr lang="en-GB"/>
          </a:p>
        </p:txBody>
      </p:sp>
    </p:spTree>
    <p:extLst>
      <p:ext uri="{BB962C8B-B14F-4D97-AF65-F5344CB8AC3E}">
        <p14:creationId xmlns:p14="http://schemas.microsoft.com/office/powerpoint/2010/main" val="1450457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Whole school approach.</a:t>
            </a:r>
          </a:p>
          <a:p>
            <a:r>
              <a:rPr lang="en-GB"/>
              <a:t>Show a pre drawn sentence from the story map.  Parents create actions and they retell with teachers.</a:t>
            </a:r>
          </a:p>
          <a:p>
            <a:r>
              <a:rPr lang="en-GB"/>
              <a:t>Show Billy Goats Gruff completed story map.</a:t>
            </a:r>
          </a:p>
          <a:p>
            <a:r>
              <a:rPr lang="en-GB"/>
              <a:t>Model how to use a story map to write a sentence.  Imitate. </a:t>
            </a:r>
          </a:p>
          <a:p>
            <a:r>
              <a:rPr lang="en-GB"/>
              <a:t>Then change an adjective – innovate.</a:t>
            </a:r>
          </a:p>
          <a:p>
            <a:r>
              <a:rPr lang="en-GB"/>
              <a:t>Invent a new sentence – e.g. new setting</a:t>
            </a:r>
          </a:p>
        </p:txBody>
      </p:sp>
      <p:sp>
        <p:nvSpPr>
          <p:cNvPr id="4" name="Slide Number Placeholder 3"/>
          <p:cNvSpPr>
            <a:spLocks noGrp="1"/>
          </p:cNvSpPr>
          <p:nvPr>
            <p:ph type="sldNum" sz="quarter" idx="5"/>
          </p:nvPr>
        </p:nvSpPr>
        <p:spPr/>
        <p:txBody>
          <a:bodyPr/>
          <a:lstStyle/>
          <a:p>
            <a:fld id="{891B5FCB-54F2-41B6-8CF4-C09F25FB73A9}" type="slidenum">
              <a:rPr lang="en-GB" smtClean="0"/>
              <a:t>18</a:t>
            </a:fld>
            <a:endParaRPr lang="en-GB"/>
          </a:p>
        </p:txBody>
      </p:sp>
    </p:spTree>
    <p:extLst>
      <p:ext uri="{BB962C8B-B14F-4D97-AF65-F5344CB8AC3E}">
        <p14:creationId xmlns:p14="http://schemas.microsoft.com/office/powerpoint/2010/main" val="728263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Little </a:t>
            </a:r>
            <a:r>
              <a:rPr lang="en-GB" err="1"/>
              <a:t>Wandle</a:t>
            </a:r>
            <a:r>
              <a:rPr lang="en-GB"/>
              <a:t> 90% fluency  - why?</a:t>
            </a:r>
          </a:p>
          <a:p>
            <a:r>
              <a:rPr lang="en-GB"/>
              <a:t>Why its important to return books on a Monday!</a:t>
            </a:r>
          </a:p>
          <a:p>
            <a:r>
              <a:rPr lang="en-GB"/>
              <a:t>Decoding, Prosody and Comprehension.</a:t>
            </a:r>
          </a:p>
          <a:p>
            <a:endParaRPr lang="en-GB"/>
          </a:p>
          <a:p>
            <a:r>
              <a:rPr lang="en-GB"/>
              <a:t>Give out tricky words.</a:t>
            </a:r>
          </a:p>
          <a:p>
            <a:endParaRPr lang="en-GB"/>
          </a:p>
        </p:txBody>
      </p:sp>
      <p:sp>
        <p:nvSpPr>
          <p:cNvPr id="4" name="Slide Number Placeholder 3"/>
          <p:cNvSpPr>
            <a:spLocks noGrp="1"/>
          </p:cNvSpPr>
          <p:nvPr>
            <p:ph type="sldNum" sz="quarter" idx="5"/>
          </p:nvPr>
        </p:nvSpPr>
        <p:spPr/>
        <p:txBody>
          <a:bodyPr/>
          <a:lstStyle/>
          <a:p>
            <a:fld id="{891B5FCB-54F2-41B6-8CF4-C09F25FB73A9}" type="slidenum">
              <a:rPr lang="en-GB" smtClean="0"/>
              <a:t>19</a:t>
            </a:fld>
            <a:endParaRPr lang="en-GB"/>
          </a:p>
        </p:txBody>
      </p:sp>
    </p:spTree>
    <p:extLst>
      <p:ext uri="{BB962C8B-B14F-4D97-AF65-F5344CB8AC3E}">
        <p14:creationId xmlns:p14="http://schemas.microsoft.com/office/powerpoint/2010/main" val="3197965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Whole school approach.</a:t>
            </a:r>
          </a:p>
          <a:p>
            <a:r>
              <a:rPr lang="en-GB"/>
              <a:t>Show a pre drawn sentence from the story map.  Parents create actions and they retell with teachers.</a:t>
            </a:r>
          </a:p>
          <a:p>
            <a:r>
              <a:rPr lang="en-GB"/>
              <a:t>Show Billy Goats Gruff completed story map.</a:t>
            </a:r>
          </a:p>
          <a:p>
            <a:r>
              <a:rPr lang="en-GB"/>
              <a:t>Model how to use a story map to write a sentence.  Imitate. </a:t>
            </a:r>
          </a:p>
          <a:p>
            <a:r>
              <a:rPr lang="en-GB"/>
              <a:t>Then change an adjective – innovate.</a:t>
            </a:r>
          </a:p>
          <a:p>
            <a:r>
              <a:rPr lang="en-GB"/>
              <a:t>Invent a new sentence – e.g. new setting</a:t>
            </a:r>
          </a:p>
        </p:txBody>
      </p:sp>
      <p:sp>
        <p:nvSpPr>
          <p:cNvPr id="4" name="Slide Number Placeholder 3"/>
          <p:cNvSpPr>
            <a:spLocks noGrp="1"/>
          </p:cNvSpPr>
          <p:nvPr>
            <p:ph type="sldNum" sz="quarter" idx="5"/>
          </p:nvPr>
        </p:nvSpPr>
        <p:spPr/>
        <p:txBody>
          <a:bodyPr/>
          <a:lstStyle/>
          <a:p>
            <a:fld id="{891B5FCB-54F2-41B6-8CF4-C09F25FB73A9}" type="slidenum">
              <a:rPr lang="en-GB" smtClean="0"/>
              <a:t>20</a:t>
            </a:fld>
            <a:endParaRPr lang="en-GB"/>
          </a:p>
        </p:txBody>
      </p:sp>
    </p:spTree>
    <p:extLst>
      <p:ext uri="{BB962C8B-B14F-4D97-AF65-F5344CB8AC3E}">
        <p14:creationId xmlns:p14="http://schemas.microsoft.com/office/powerpoint/2010/main" val="1911867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Little </a:t>
            </a:r>
            <a:r>
              <a:rPr lang="en-GB" err="1"/>
              <a:t>Wandle</a:t>
            </a:r>
            <a:r>
              <a:rPr lang="en-GB"/>
              <a:t> 90% fluency  - why?</a:t>
            </a:r>
          </a:p>
          <a:p>
            <a:r>
              <a:rPr lang="en-GB"/>
              <a:t>Why its important to return books on a Monday!</a:t>
            </a:r>
          </a:p>
          <a:p>
            <a:r>
              <a:rPr lang="en-GB"/>
              <a:t>Decoding, Prosody and Comprehension.</a:t>
            </a:r>
          </a:p>
          <a:p>
            <a:endParaRPr lang="en-GB"/>
          </a:p>
          <a:p>
            <a:r>
              <a:rPr lang="en-GB"/>
              <a:t>Give out tricky words.</a:t>
            </a:r>
          </a:p>
          <a:p>
            <a:endParaRPr lang="en-GB"/>
          </a:p>
        </p:txBody>
      </p:sp>
      <p:sp>
        <p:nvSpPr>
          <p:cNvPr id="4" name="Slide Number Placeholder 3"/>
          <p:cNvSpPr>
            <a:spLocks noGrp="1"/>
          </p:cNvSpPr>
          <p:nvPr>
            <p:ph type="sldNum" sz="quarter" idx="5"/>
          </p:nvPr>
        </p:nvSpPr>
        <p:spPr/>
        <p:txBody>
          <a:bodyPr/>
          <a:lstStyle/>
          <a:p>
            <a:fld id="{891B5FCB-54F2-41B6-8CF4-C09F25FB73A9}" type="slidenum">
              <a:rPr lang="en-GB" smtClean="0"/>
              <a:t>21</a:t>
            </a:fld>
            <a:endParaRPr lang="en-GB"/>
          </a:p>
        </p:txBody>
      </p:sp>
    </p:spTree>
    <p:extLst>
      <p:ext uri="{BB962C8B-B14F-4D97-AF65-F5344CB8AC3E}">
        <p14:creationId xmlns:p14="http://schemas.microsoft.com/office/powerpoint/2010/main" val="2515435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Little </a:t>
            </a:r>
            <a:r>
              <a:rPr lang="en-GB" err="1"/>
              <a:t>Wandle</a:t>
            </a:r>
            <a:r>
              <a:rPr lang="en-GB"/>
              <a:t> 90% fluency  - why?</a:t>
            </a:r>
          </a:p>
          <a:p>
            <a:r>
              <a:rPr lang="en-GB"/>
              <a:t>Why its important to return books on a Monday!</a:t>
            </a:r>
          </a:p>
          <a:p>
            <a:r>
              <a:rPr lang="en-GB"/>
              <a:t>Decoding, Prosody and Comprehension.</a:t>
            </a:r>
          </a:p>
          <a:p>
            <a:endParaRPr lang="en-GB"/>
          </a:p>
          <a:p>
            <a:r>
              <a:rPr lang="en-GB"/>
              <a:t>Give out tricky words.</a:t>
            </a:r>
          </a:p>
          <a:p>
            <a:endParaRPr lang="en-GB"/>
          </a:p>
        </p:txBody>
      </p:sp>
      <p:sp>
        <p:nvSpPr>
          <p:cNvPr id="4" name="Slide Number Placeholder 3"/>
          <p:cNvSpPr>
            <a:spLocks noGrp="1"/>
          </p:cNvSpPr>
          <p:nvPr>
            <p:ph type="sldNum" sz="quarter" idx="5"/>
          </p:nvPr>
        </p:nvSpPr>
        <p:spPr/>
        <p:txBody>
          <a:bodyPr/>
          <a:lstStyle/>
          <a:p>
            <a:fld id="{891B5FCB-54F2-41B6-8CF4-C09F25FB73A9}" type="slidenum">
              <a:rPr lang="en-GB" smtClean="0"/>
              <a:t>22</a:t>
            </a:fld>
            <a:endParaRPr lang="en-GB"/>
          </a:p>
        </p:txBody>
      </p:sp>
    </p:spTree>
    <p:extLst>
      <p:ext uri="{BB962C8B-B14F-4D97-AF65-F5344CB8AC3E}">
        <p14:creationId xmlns:p14="http://schemas.microsoft.com/office/powerpoint/2010/main" val="2669987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1B5FCB-54F2-41B6-8CF4-C09F25FB73A9}" type="slidenum">
              <a:rPr lang="en-GB" smtClean="0"/>
              <a:t>23</a:t>
            </a:fld>
            <a:endParaRPr lang="en-GB"/>
          </a:p>
        </p:txBody>
      </p:sp>
    </p:spTree>
    <p:extLst>
      <p:ext uri="{BB962C8B-B14F-4D97-AF65-F5344CB8AC3E}">
        <p14:creationId xmlns:p14="http://schemas.microsoft.com/office/powerpoint/2010/main" val="1914914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Whole school approach.</a:t>
            </a:r>
          </a:p>
          <a:p>
            <a:r>
              <a:rPr lang="en-GB"/>
              <a:t>Show a pre drawn sentence from the story map.  Parents create actions and they retell with teachers.</a:t>
            </a:r>
          </a:p>
          <a:p>
            <a:r>
              <a:rPr lang="en-GB"/>
              <a:t>Show Billy Goats Gruff completed story map.</a:t>
            </a:r>
          </a:p>
          <a:p>
            <a:r>
              <a:rPr lang="en-GB"/>
              <a:t>Model how to use a story map to write a sentence.  Imitate. </a:t>
            </a:r>
          </a:p>
          <a:p>
            <a:r>
              <a:rPr lang="en-GB"/>
              <a:t>Then change an adjective – innovate.</a:t>
            </a:r>
          </a:p>
          <a:p>
            <a:r>
              <a:rPr lang="en-GB"/>
              <a:t>Invent a new sentence – e.g. new setting</a:t>
            </a:r>
          </a:p>
        </p:txBody>
      </p:sp>
      <p:sp>
        <p:nvSpPr>
          <p:cNvPr id="4" name="Slide Number Placeholder 3"/>
          <p:cNvSpPr>
            <a:spLocks noGrp="1"/>
          </p:cNvSpPr>
          <p:nvPr>
            <p:ph type="sldNum" sz="quarter" idx="5"/>
          </p:nvPr>
        </p:nvSpPr>
        <p:spPr/>
        <p:txBody>
          <a:bodyPr/>
          <a:lstStyle/>
          <a:p>
            <a:fld id="{891B5FCB-54F2-41B6-8CF4-C09F25FB73A9}" type="slidenum">
              <a:rPr lang="en-GB" smtClean="0"/>
              <a:t>3</a:t>
            </a:fld>
            <a:endParaRPr lang="en-GB"/>
          </a:p>
        </p:txBody>
      </p:sp>
    </p:spTree>
    <p:extLst>
      <p:ext uri="{BB962C8B-B14F-4D97-AF65-F5344CB8AC3E}">
        <p14:creationId xmlns:p14="http://schemas.microsoft.com/office/powerpoint/2010/main" val="121072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 get a Monday book, this is lower than the reading level and may be a re-read this is normal!!  Plus they will get another weekly book which is one they have read in class. They will get this on Wednesday unless we have had a special day. Both books must be in book bags ready to return each Wednesday, or my class Thursday for lib </a:t>
            </a:r>
            <a:r>
              <a:rPr lang="en-GB" dirty="0" err="1"/>
              <a:t>session..Why</a:t>
            </a:r>
            <a:r>
              <a:rPr lang="en-GB" dirty="0"/>
              <a:t> its important to return books on a Wednesday. Other children will not get a book. This is why we have had to move to e-books and we do not want any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record in the reading records what they are reading and any problems. These will be checked weekly as part of reading sessions.</a:t>
            </a:r>
          </a:p>
          <a:p>
            <a:endParaRPr lang="en-GB" dirty="0"/>
          </a:p>
          <a:p>
            <a:r>
              <a:rPr lang="en-GB" dirty="0"/>
              <a:t>Little Wandle 90% fluency  - why?.</a:t>
            </a:r>
            <a:endParaRPr lang="en-US" dirty="0"/>
          </a:p>
          <a:p>
            <a:r>
              <a:rPr lang="en-GB" dirty="0">
                <a:cs typeface="Calibri"/>
              </a:rPr>
              <a:t>Data and assessment – each haft term we complete phonic assessments to understand where the children are with their phonics, this data then tells us what books the children should be reading and what phonics inventions need to take place and which children need to be involved in these. </a:t>
            </a:r>
            <a:endParaRPr lang="en-GB" dirty="0"/>
          </a:p>
          <a:p>
            <a:r>
              <a:rPr lang="en-GB" dirty="0">
                <a:cs typeface="Calibri"/>
              </a:rPr>
              <a:t>Flood fill reading – each child is read with 3 times a week as part of flood fill reading sessions, these sessions focus on decoding the words in the book, prosody – reading with expression and comprehension – asking questions to gage whether they have understood the text. On the last read of the week – </a:t>
            </a:r>
            <a:r>
              <a:rPr lang="en-GB" dirty="0" err="1">
                <a:cs typeface="Calibri"/>
              </a:rPr>
              <a:t>thursday</a:t>
            </a:r>
            <a:r>
              <a:rPr lang="en-GB" dirty="0">
                <a:cs typeface="Calibri"/>
              </a:rPr>
              <a:t> we will write in the children's reading records. </a:t>
            </a:r>
          </a:p>
          <a:p>
            <a:r>
              <a:rPr lang="en-GB" dirty="0">
                <a:cs typeface="Calibri"/>
              </a:rPr>
              <a:t>The children complete at least 2 adult led writing activities a week, this includes writing simple CVC words like cat. </a:t>
            </a:r>
          </a:p>
        </p:txBody>
      </p:sp>
      <p:sp>
        <p:nvSpPr>
          <p:cNvPr id="4" name="Slide Number Placeholder 3"/>
          <p:cNvSpPr>
            <a:spLocks noGrp="1"/>
          </p:cNvSpPr>
          <p:nvPr>
            <p:ph type="sldNum" sz="quarter" idx="5"/>
          </p:nvPr>
        </p:nvSpPr>
        <p:spPr/>
        <p:txBody>
          <a:bodyPr/>
          <a:lstStyle/>
          <a:p>
            <a:fld id="{891B5FCB-54F2-41B6-8CF4-C09F25FB73A9}" type="slidenum">
              <a:rPr lang="en-GB" smtClean="0"/>
              <a:t>24</a:t>
            </a:fld>
            <a:endParaRPr lang="en-GB"/>
          </a:p>
        </p:txBody>
      </p:sp>
    </p:spTree>
    <p:extLst>
      <p:ext uri="{BB962C8B-B14F-4D97-AF65-F5344CB8AC3E}">
        <p14:creationId xmlns:p14="http://schemas.microsoft.com/office/powerpoint/2010/main" val="3207065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 </a:t>
            </a:r>
          </a:p>
        </p:txBody>
      </p:sp>
      <p:sp>
        <p:nvSpPr>
          <p:cNvPr id="4" name="Slide Number Placeholder 3"/>
          <p:cNvSpPr>
            <a:spLocks noGrp="1"/>
          </p:cNvSpPr>
          <p:nvPr>
            <p:ph type="sldNum" sz="quarter" idx="5"/>
          </p:nvPr>
        </p:nvSpPr>
        <p:spPr/>
        <p:txBody>
          <a:bodyPr/>
          <a:lstStyle/>
          <a:p>
            <a:fld id="{891B5FCB-54F2-41B6-8CF4-C09F25FB73A9}" type="slidenum">
              <a:rPr lang="en-GB" smtClean="0"/>
              <a:t>25</a:t>
            </a:fld>
            <a:endParaRPr lang="en-GB"/>
          </a:p>
        </p:txBody>
      </p:sp>
    </p:spTree>
    <p:extLst>
      <p:ext uri="{BB962C8B-B14F-4D97-AF65-F5344CB8AC3E}">
        <p14:creationId xmlns:p14="http://schemas.microsoft.com/office/powerpoint/2010/main" val="1935957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 </a:t>
            </a:r>
          </a:p>
        </p:txBody>
      </p:sp>
      <p:sp>
        <p:nvSpPr>
          <p:cNvPr id="4" name="Slide Number Placeholder 3"/>
          <p:cNvSpPr>
            <a:spLocks noGrp="1"/>
          </p:cNvSpPr>
          <p:nvPr>
            <p:ph type="sldNum" sz="quarter" idx="5"/>
          </p:nvPr>
        </p:nvSpPr>
        <p:spPr/>
        <p:txBody>
          <a:bodyPr/>
          <a:lstStyle/>
          <a:p>
            <a:fld id="{891B5FCB-54F2-41B6-8CF4-C09F25FB73A9}" type="slidenum">
              <a:rPr lang="en-GB" smtClean="0"/>
              <a:t>26</a:t>
            </a:fld>
            <a:endParaRPr lang="en-GB"/>
          </a:p>
        </p:txBody>
      </p:sp>
    </p:spTree>
    <p:extLst>
      <p:ext uri="{BB962C8B-B14F-4D97-AF65-F5344CB8AC3E}">
        <p14:creationId xmlns:p14="http://schemas.microsoft.com/office/powerpoint/2010/main" val="3857174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Whole school approach.</a:t>
            </a:r>
          </a:p>
          <a:p>
            <a:r>
              <a:rPr lang="en-GB"/>
              <a:t>Show a pre drawn sentence from the story map.  Parents create actions and they retell with teachers.</a:t>
            </a:r>
          </a:p>
          <a:p>
            <a:r>
              <a:rPr lang="en-GB"/>
              <a:t>Show Billy Goats Gruff completed story map.</a:t>
            </a:r>
          </a:p>
          <a:p>
            <a:r>
              <a:rPr lang="en-GB"/>
              <a:t>Model how to use a story map to write a sentence.  Imitate. </a:t>
            </a:r>
          </a:p>
          <a:p>
            <a:r>
              <a:rPr lang="en-GB"/>
              <a:t>Then change an adjective – innovate.</a:t>
            </a:r>
          </a:p>
          <a:p>
            <a:r>
              <a:rPr lang="en-GB"/>
              <a:t>Invent a new sentence – e.g. new setting</a:t>
            </a:r>
          </a:p>
        </p:txBody>
      </p:sp>
      <p:sp>
        <p:nvSpPr>
          <p:cNvPr id="4" name="Slide Number Placeholder 3"/>
          <p:cNvSpPr>
            <a:spLocks noGrp="1"/>
          </p:cNvSpPr>
          <p:nvPr>
            <p:ph type="sldNum" sz="quarter" idx="5"/>
          </p:nvPr>
        </p:nvSpPr>
        <p:spPr/>
        <p:txBody>
          <a:bodyPr/>
          <a:lstStyle/>
          <a:p>
            <a:fld id="{891B5FCB-54F2-41B6-8CF4-C09F25FB73A9}" type="slidenum">
              <a:rPr lang="en-GB" smtClean="0"/>
              <a:t>4</a:t>
            </a:fld>
            <a:endParaRPr lang="en-GB"/>
          </a:p>
        </p:txBody>
      </p:sp>
    </p:spTree>
    <p:extLst>
      <p:ext uri="{BB962C8B-B14F-4D97-AF65-F5344CB8AC3E}">
        <p14:creationId xmlns:p14="http://schemas.microsoft.com/office/powerpoint/2010/main" val="2482477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Whole school approach.</a:t>
            </a:r>
          </a:p>
          <a:p>
            <a:r>
              <a:rPr lang="en-GB"/>
              <a:t>Show a pre drawn sentence from the story map.  Parents create actions and they retell with teachers.</a:t>
            </a:r>
          </a:p>
          <a:p>
            <a:r>
              <a:rPr lang="en-GB"/>
              <a:t>Show Billy Goats Gruff completed story map.</a:t>
            </a:r>
          </a:p>
          <a:p>
            <a:r>
              <a:rPr lang="en-GB"/>
              <a:t>Model how to use a story map to write a sentence.  Imitate. </a:t>
            </a:r>
          </a:p>
          <a:p>
            <a:r>
              <a:rPr lang="en-GB"/>
              <a:t>Then change an adjective – innovate.</a:t>
            </a:r>
          </a:p>
          <a:p>
            <a:r>
              <a:rPr lang="en-GB"/>
              <a:t>Invent a new sentence – e.g. new setting</a:t>
            </a:r>
          </a:p>
        </p:txBody>
      </p:sp>
      <p:sp>
        <p:nvSpPr>
          <p:cNvPr id="4" name="Slide Number Placeholder 3"/>
          <p:cNvSpPr>
            <a:spLocks noGrp="1"/>
          </p:cNvSpPr>
          <p:nvPr>
            <p:ph type="sldNum" sz="quarter" idx="5"/>
          </p:nvPr>
        </p:nvSpPr>
        <p:spPr/>
        <p:txBody>
          <a:bodyPr/>
          <a:lstStyle/>
          <a:p>
            <a:fld id="{891B5FCB-54F2-41B6-8CF4-C09F25FB73A9}" type="slidenum">
              <a:rPr lang="en-GB" smtClean="0"/>
              <a:t>5</a:t>
            </a:fld>
            <a:endParaRPr lang="en-GB"/>
          </a:p>
        </p:txBody>
      </p:sp>
    </p:spTree>
    <p:extLst>
      <p:ext uri="{BB962C8B-B14F-4D97-AF65-F5344CB8AC3E}">
        <p14:creationId xmlns:p14="http://schemas.microsoft.com/office/powerpoint/2010/main" val="3524112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Whole school approach.</a:t>
            </a:r>
          </a:p>
          <a:p>
            <a:r>
              <a:rPr lang="en-GB"/>
              <a:t>Show a pre drawn sentence from the story map.  Parents create actions and they retell with teachers.</a:t>
            </a:r>
          </a:p>
          <a:p>
            <a:r>
              <a:rPr lang="en-GB"/>
              <a:t>Show Billy Goats Gruff completed story map.</a:t>
            </a:r>
          </a:p>
          <a:p>
            <a:r>
              <a:rPr lang="en-GB"/>
              <a:t>Model how to use a story map to write a sentence.  Imitate. </a:t>
            </a:r>
          </a:p>
          <a:p>
            <a:r>
              <a:rPr lang="en-GB"/>
              <a:t>Then change an adjective – innovate.</a:t>
            </a:r>
          </a:p>
          <a:p>
            <a:r>
              <a:rPr lang="en-GB"/>
              <a:t>Invent a new sentence – e.g. new setting</a:t>
            </a:r>
          </a:p>
        </p:txBody>
      </p:sp>
      <p:sp>
        <p:nvSpPr>
          <p:cNvPr id="4" name="Slide Number Placeholder 3"/>
          <p:cNvSpPr>
            <a:spLocks noGrp="1"/>
          </p:cNvSpPr>
          <p:nvPr>
            <p:ph type="sldNum" sz="quarter" idx="5"/>
          </p:nvPr>
        </p:nvSpPr>
        <p:spPr/>
        <p:txBody>
          <a:bodyPr/>
          <a:lstStyle/>
          <a:p>
            <a:fld id="{891B5FCB-54F2-41B6-8CF4-C09F25FB73A9}" type="slidenum">
              <a:rPr lang="en-GB" smtClean="0"/>
              <a:t>6</a:t>
            </a:fld>
            <a:endParaRPr lang="en-GB"/>
          </a:p>
        </p:txBody>
      </p:sp>
    </p:spTree>
    <p:extLst>
      <p:ext uri="{BB962C8B-B14F-4D97-AF65-F5344CB8AC3E}">
        <p14:creationId xmlns:p14="http://schemas.microsoft.com/office/powerpoint/2010/main" val="1937992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Whole school approach.</a:t>
            </a:r>
          </a:p>
          <a:p>
            <a:r>
              <a:rPr lang="en-GB"/>
              <a:t>Show a pre drawn sentence from the story map.  Parents create actions and they retell with teachers.</a:t>
            </a:r>
          </a:p>
          <a:p>
            <a:r>
              <a:rPr lang="en-GB"/>
              <a:t>Show Billy Goats Gruff completed story map.</a:t>
            </a:r>
          </a:p>
          <a:p>
            <a:r>
              <a:rPr lang="en-GB"/>
              <a:t>Model how to use a story map to write a sentence.  Imitate. </a:t>
            </a:r>
          </a:p>
          <a:p>
            <a:r>
              <a:rPr lang="en-GB"/>
              <a:t>Then change an adjective – innovate.</a:t>
            </a:r>
          </a:p>
          <a:p>
            <a:r>
              <a:rPr lang="en-GB"/>
              <a:t>Invent a new sentence – e.g. new setting</a:t>
            </a:r>
          </a:p>
        </p:txBody>
      </p:sp>
      <p:sp>
        <p:nvSpPr>
          <p:cNvPr id="4" name="Slide Number Placeholder 3"/>
          <p:cNvSpPr>
            <a:spLocks noGrp="1"/>
          </p:cNvSpPr>
          <p:nvPr>
            <p:ph type="sldNum" sz="quarter" idx="5"/>
          </p:nvPr>
        </p:nvSpPr>
        <p:spPr/>
        <p:txBody>
          <a:bodyPr/>
          <a:lstStyle/>
          <a:p>
            <a:fld id="{891B5FCB-54F2-41B6-8CF4-C09F25FB73A9}" type="slidenum">
              <a:rPr lang="en-GB" smtClean="0"/>
              <a:t>7</a:t>
            </a:fld>
            <a:endParaRPr lang="en-GB"/>
          </a:p>
        </p:txBody>
      </p:sp>
    </p:spTree>
    <p:extLst>
      <p:ext uri="{BB962C8B-B14F-4D97-AF65-F5344CB8AC3E}">
        <p14:creationId xmlns:p14="http://schemas.microsoft.com/office/powerpoint/2010/main" val="751957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Whole school approach.</a:t>
            </a:r>
          </a:p>
          <a:p>
            <a:r>
              <a:rPr lang="en-GB"/>
              <a:t>Show a pre drawn sentence from the story map.  Parents create actions and they retell with teachers.</a:t>
            </a:r>
          </a:p>
          <a:p>
            <a:r>
              <a:rPr lang="en-GB"/>
              <a:t>Show Billy Goats Gruff completed story map.</a:t>
            </a:r>
          </a:p>
          <a:p>
            <a:r>
              <a:rPr lang="en-GB"/>
              <a:t>Model how to use a story map to write a sentence.  Imitate. </a:t>
            </a:r>
          </a:p>
          <a:p>
            <a:r>
              <a:rPr lang="en-GB"/>
              <a:t>Then change an adjective – innovate.</a:t>
            </a:r>
          </a:p>
          <a:p>
            <a:r>
              <a:rPr lang="en-GB"/>
              <a:t>Invent a new sentence – e.g. new setting</a:t>
            </a:r>
          </a:p>
        </p:txBody>
      </p:sp>
      <p:sp>
        <p:nvSpPr>
          <p:cNvPr id="4" name="Slide Number Placeholder 3"/>
          <p:cNvSpPr>
            <a:spLocks noGrp="1"/>
          </p:cNvSpPr>
          <p:nvPr>
            <p:ph type="sldNum" sz="quarter" idx="5"/>
          </p:nvPr>
        </p:nvSpPr>
        <p:spPr/>
        <p:txBody>
          <a:bodyPr/>
          <a:lstStyle/>
          <a:p>
            <a:fld id="{891B5FCB-54F2-41B6-8CF4-C09F25FB73A9}" type="slidenum">
              <a:rPr lang="en-GB" smtClean="0"/>
              <a:t>8</a:t>
            </a:fld>
            <a:endParaRPr lang="en-GB"/>
          </a:p>
        </p:txBody>
      </p:sp>
    </p:spTree>
    <p:extLst>
      <p:ext uri="{BB962C8B-B14F-4D97-AF65-F5344CB8AC3E}">
        <p14:creationId xmlns:p14="http://schemas.microsoft.com/office/powerpoint/2010/main" val="1079120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Whole school approach.</a:t>
            </a:r>
          </a:p>
          <a:p>
            <a:r>
              <a:rPr lang="en-GB"/>
              <a:t>Show a pre drawn sentence from the story map.  Parents create actions and they retell with teachers.</a:t>
            </a:r>
          </a:p>
          <a:p>
            <a:r>
              <a:rPr lang="en-GB"/>
              <a:t>Show Billy Goats Gruff completed story map.</a:t>
            </a:r>
          </a:p>
          <a:p>
            <a:r>
              <a:rPr lang="en-GB"/>
              <a:t>Model how to use a story map to write a sentence.  Imitate. </a:t>
            </a:r>
          </a:p>
          <a:p>
            <a:r>
              <a:rPr lang="en-GB"/>
              <a:t>Then change an adjective – innovate.</a:t>
            </a:r>
          </a:p>
          <a:p>
            <a:r>
              <a:rPr lang="en-GB"/>
              <a:t>Invent a new sentence – e.g. new setting</a:t>
            </a:r>
          </a:p>
        </p:txBody>
      </p:sp>
      <p:sp>
        <p:nvSpPr>
          <p:cNvPr id="4" name="Slide Number Placeholder 3"/>
          <p:cNvSpPr>
            <a:spLocks noGrp="1"/>
          </p:cNvSpPr>
          <p:nvPr>
            <p:ph type="sldNum" sz="quarter" idx="5"/>
          </p:nvPr>
        </p:nvSpPr>
        <p:spPr/>
        <p:txBody>
          <a:bodyPr/>
          <a:lstStyle/>
          <a:p>
            <a:fld id="{891B5FCB-54F2-41B6-8CF4-C09F25FB73A9}" type="slidenum">
              <a:rPr lang="en-GB" smtClean="0"/>
              <a:t>9</a:t>
            </a:fld>
            <a:endParaRPr lang="en-GB"/>
          </a:p>
        </p:txBody>
      </p:sp>
    </p:spTree>
    <p:extLst>
      <p:ext uri="{BB962C8B-B14F-4D97-AF65-F5344CB8AC3E}">
        <p14:creationId xmlns:p14="http://schemas.microsoft.com/office/powerpoint/2010/main" val="988260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Subitising – what is it?  Why is it important?  How can you help at home?</a:t>
            </a:r>
          </a:p>
          <a:p>
            <a:r>
              <a:rPr lang="en-GB"/>
              <a:t>Helper board – model how we use each section.</a:t>
            </a:r>
          </a:p>
          <a:p>
            <a:r>
              <a:rPr lang="en-GB"/>
              <a:t>Tens Frame, part whole models, </a:t>
            </a:r>
            <a:r>
              <a:rPr lang="en-GB" err="1"/>
              <a:t>diennes</a:t>
            </a:r>
            <a:r>
              <a:rPr lang="en-GB"/>
              <a:t>, place value chart, number line</a:t>
            </a:r>
          </a:p>
          <a:p>
            <a:endParaRPr lang="en-GB"/>
          </a:p>
          <a:p>
            <a:r>
              <a:rPr lang="en-GB"/>
              <a:t>Number sentences – show is different ways.</a:t>
            </a:r>
          </a:p>
        </p:txBody>
      </p:sp>
      <p:sp>
        <p:nvSpPr>
          <p:cNvPr id="4" name="Slide Number Placeholder 3"/>
          <p:cNvSpPr>
            <a:spLocks noGrp="1"/>
          </p:cNvSpPr>
          <p:nvPr>
            <p:ph type="sldNum" sz="quarter" idx="5"/>
          </p:nvPr>
        </p:nvSpPr>
        <p:spPr/>
        <p:txBody>
          <a:bodyPr/>
          <a:lstStyle/>
          <a:p>
            <a:fld id="{891B5FCB-54F2-41B6-8CF4-C09F25FB73A9}" type="slidenum">
              <a:rPr lang="en-GB" smtClean="0"/>
              <a:t>10</a:t>
            </a:fld>
            <a:endParaRPr lang="en-GB"/>
          </a:p>
        </p:txBody>
      </p:sp>
    </p:spTree>
    <p:extLst>
      <p:ext uri="{BB962C8B-B14F-4D97-AF65-F5344CB8AC3E}">
        <p14:creationId xmlns:p14="http://schemas.microsoft.com/office/powerpoint/2010/main" val="2733375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65F8B-E64C-4E9F-8F12-6495921543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8C7B4D8-DCFB-4E88-893E-889728560D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37DD85-3EA9-4485-AC8E-02C847FFC7EE}"/>
              </a:ext>
            </a:extLst>
          </p:cNvPr>
          <p:cNvSpPr>
            <a:spLocks noGrp="1"/>
          </p:cNvSpPr>
          <p:nvPr>
            <p:ph type="dt" sz="half" idx="10"/>
          </p:nvPr>
        </p:nvSpPr>
        <p:spPr/>
        <p:txBody>
          <a:bodyPr/>
          <a:lstStyle/>
          <a:p>
            <a:fld id="{0E236440-D1D4-4418-B7F5-EB469BB79844}" type="datetimeFigureOut">
              <a:rPr lang="en-GB" smtClean="0"/>
              <a:t>16/09/2025</a:t>
            </a:fld>
            <a:endParaRPr lang="en-GB"/>
          </a:p>
        </p:txBody>
      </p:sp>
      <p:sp>
        <p:nvSpPr>
          <p:cNvPr id="5" name="Footer Placeholder 4">
            <a:extLst>
              <a:ext uri="{FF2B5EF4-FFF2-40B4-BE49-F238E27FC236}">
                <a16:creationId xmlns:a16="http://schemas.microsoft.com/office/drawing/2014/main" id="{7E52E5C1-67B6-43F4-B55D-6337ED98BC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06A8D1-5A33-4867-B3D6-3122EAD57686}"/>
              </a:ext>
            </a:extLst>
          </p:cNvPr>
          <p:cNvSpPr>
            <a:spLocks noGrp="1"/>
          </p:cNvSpPr>
          <p:nvPr>
            <p:ph type="sldNum" sz="quarter" idx="12"/>
          </p:nvPr>
        </p:nvSpPr>
        <p:spPr/>
        <p:txBody>
          <a:bodyPr/>
          <a:lstStyle/>
          <a:p>
            <a:fld id="{043317DB-7C12-4B6A-9D00-248E7C155D30}" type="slidenum">
              <a:rPr lang="en-GB" smtClean="0"/>
              <a:t>‹#›</a:t>
            </a:fld>
            <a:endParaRPr lang="en-GB"/>
          </a:p>
        </p:txBody>
      </p:sp>
    </p:spTree>
    <p:extLst>
      <p:ext uri="{BB962C8B-B14F-4D97-AF65-F5344CB8AC3E}">
        <p14:creationId xmlns:p14="http://schemas.microsoft.com/office/powerpoint/2010/main" val="342830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F65F3-73D2-4898-80C3-9F632B3E4F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2DAC38-9B41-45E7-AB48-C69F1249308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075BE6-0879-428E-8E81-02622297C4A7}"/>
              </a:ext>
            </a:extLst>
          </p:cNvPr>
          <p:cNvSpPr>
            <a:spLocks noGrp="1"/>
          </p:cNvSpPr>
          <p:nvPr>
            <p:ph type="dt" sz="half" idx="10"/>
          </p:nvPr>
        </p:nvSpPr>
        <p:spPr/>
        <p:txBody>
          <a:bodyPr/>
          <a:lstStyle/>
          <a:p>
            <a:fld id="{0E236440-D1D4-4418-B7F5-EB469BB79844}" type="datetimeFigureOut">
              <a:rPr lang="en-GB" smtClean="0"/>
              <a:t>16/09/2025</a:t>
            </a:fld>
            <a:endParaRPr lang="en-GB"/>
          </a:p>
        </p:txBody>
      </p:sp>
      <p:sp>
        <p:nvSpPr>
          <p:cNvPr id="5" name="Footer Placeholder 4">
            <a:extLst>
              <a:ext uri="{FF2B5EF4-FFF2-40B4-BE49-F238E27FC236}">
                <a16:creationId xmlns:a16="http://schemas.microsoft.com/office/drawing/2014/main" id="{07CAB2F4-63C1-4672-A2CF-64D9081D7C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7C7642-9A79-42E6-9A03-8098EF78CA2D}"/>
              </a:ext>
            </a:extLst>
          </p:cNvPr>
          <p:cNvSpPr>
            <a:spLocks noGrp="1"/>
          </p:cNvSpPr>
          <p:nvPr>
            <p:ph type="sldNum" sz="quarter" idx="12"/>
          </p:nvPr>
        </p:nvSpPr>
        <p:spPr/>
        <p:txBody>
          <a:bodyPr/>
          <a:lstStyle/>
          <a:p>
            <a:fld id="{043317DB-7C12-4B6A-9D00-248E7C155D30}" type="slidenum">
              <a:rPr lang="en-GB" smtClean="0"/>
              <a:t>‹#›</a:t>
            </a:fld>
            <a:endParaRPr lang="en-GB"/>
          </a:p>
        </p:txBody>
      </p:sp>
    </p:spTree>
    <p:extLst>
      <p:ext uri="{BB962C8B-B14F-4D97-AF65-F5344CB8AC3E}">
        <p14:creationId xmlns:p14="http://schemas.microsoft.com/office/powerpoint/2010/main" val="2198136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C8BB9E-1EE2-4E51-BB35-8BBBB57D1A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296028-D840-4DB3-8A83-B6FAEBECB2F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D67D32-1CE6-4104-9DCF-F1196409619F}"/>
              </a:ext>
            </a:extLst>
          </p:cNvPr>
          <p:cNvSpPr>
            <a:spLocks noGrp="1"/>
          </p:cNvSpPr>
          <p:nvPr>
            <p:ph type="dt" sz="half" idx="10"/>
          </p:nvPr>
        </p:nvSpPr>
        <p:spPr/>
        <p:txBody>
          <a:bodyPr/>
          <a:lstStyle/>
          <a:p>
            <a:fld id="{0E236440-D1D4-4418-B7F5-EB469BB79844}" type="datetimeFigureOut">
              <a:rPr lang="en-GB" smtClean="0"/>
              <a:t>16/09/2025</a:t>
            </a:fld>
            <a:endParaRPr lang="en-GB"/>
          </a:p>
        </p:txBody>
      </p:sp>
      <p:sp>
        <p:nvSpPr>
          <p:cNvPr id="5" name="Footer Placeholder 4">
            <a:extLst>
              <a:ext uri="{FF2B5EF4-FFF2-40B4-BE49-F238E27FC236}">
                <a16:creationId xmlns:a16="http://schemas.microsoft.com/office/drawing/2014/main" id="{3B6D7D09-F3C7-460B-B3A5-D39ED6CA75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9F11E7-3E27-4104-AAFE-489F44C11B7A}"/>
              </a:ext>
            </a:extLst>
          </p:cNvPr>
          <p:cNvSpPr>
            <a:spLocks noGrp="1"/>
          </p:cNvSpPr>
          <p:nvPr>
            <p:ph type="sldNum" sz="quarter" idx="12"/>
          </p:nvPr>
        </p:nvSpPr>
        <p:spPr/>
        <p:txBody>
          <a:bodyPr/>
          <a:lstStyle/>
          <a:p>
            <a:fld id="{043317DB-7C12-4B6A-9D00-248E7C155D30}" type="slidenum">
              <a:rPr lang="en-GB" smtClean="0"/>
              <a:t>‹#›</a:t>
            </a:fld>
            <a:endParaRPr lang="en-GB"/>
          </a:p>
        </p:txBody>
      </p:sp>
    </p:spTree>
    <p:extLst>
      <p:ext uri="{BB962C8B-B14F-4D97-AF65-F5344CB8AC3E}">
        <p14:creationId xmlns:p14="http://schemas.microsoft.com/office/powerpoint/2010/main" val="2026896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79B51-3547-4A60-B156-48E2BB1CFA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2822FC-EEDE-4FA3-82E8-6D195CC9F6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F0DE2A-ED9E-4C65-ACA2-E0A1ABA21F4C}"/>
              </a:ext>
            </a:extLst>
          </p:cNvPr>
          <p:cNvSpPr>
            <a:spLocks noGrp="1"/>
          </p:cNvSpPr>
          <p:nvPr>
            <p:ph type="dt" sz="half" idx="10"/>
          </p:nvPr>
        </p:nvSpPr>
        <p:spPr/>
        <p:txBody>
          <a:bodyPr/>
          <a:lstStyle/>
          <a:p>
            <a:fld id="{0E236440-D1D4-4418-B7F5-EB469BB79844}" type="datetimeFigureOut">
              <a:rPr lang="en-GB" smtClean="0"/>
              <a:t>16/09/2025</a:t>
            </a:fld>
            <a:endParaRPr lang="en-GB"/>
          </a:p>
        </p:txBody>
      </p:sp>
      <p:sp>
        <p:nvSpPr>
          <p:cNvPr id="5" name="Footer Placeholder 4">
            <a:extLst>
              <a:ext uri="{FF2B5EF4-FFF2-40B4-BE49-F238E27FC236}">
                <a16:creationId xmlns:a16="http://schemas.microsoft.com/office/drawing/2014/main" id="{6832E0A7-7E87-4E93-A292-A87B62B0C0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56063E-5A48-4D80-AD26-9ECF563BA575}"/>
              </a:ext>
            </a:extLst>
          </p:cNvPr>
          <p:cNvSpPr>
            <a:spLocks noGrp="1"/>
          </p:cNvSpPr>
          <p:nvPr>
            <p:ph type="sldNum" sz="quarter" idx="12"/>
          </p:nvPr>
        </p:nvSpPr>
        <p:spPr/>
        <p:txBody>
          <a:bodyPr/>
          <a:lstStyle/>
          <a:p>
            <a:fld id="{043317DB-7C12-4B6A-9D00-248E7C155D30}" type="slidenum">
              <a:rPr lang="en-GB" smtClean="0"/>
              <a:t>‹#›</a:t>
            </a:fld>
            <a:endParaRPr lang="en-GB"/>
          </a:p>
        </p:txBody>
      </p:sp>
    </p:spTree>
    <p:extLst>
      <p:ext uri="{BB962C8B-B14F-4D97-AF65-F5344CB8AC3E}">
        <p14:creationId xmlns:p14="http://schemas.microsoft.com/office/powerpoint/2010/main" val="1097365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5DFC5-A3A0-495F-A6A2-A50F32E293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6A98CA8-EC98-4728-A260-E45E542EE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FF1032B-EABE-49B7-B29A-C3B5B6E160D6}"/>
              </a:ext>
            </a:extLst>
          </p:cNvPr>
          <p:cNvSpPr>
            <a:spLocks noGrp="1"/>
          </p:cNvSpPr>
          <p:nvPr>
            <p:ph type="dt" sz="half" idx="10"/>
          </p:nvPr>
        </p:nvSpPr>
        <p:spPr/>
        <p:txBody>
          <a:bodyPr/>
          <a:lstStyle/>
          <a:p>
            <a:fld id="{0E236440-D1D4-4418-B7F5-EB469BB79844}" type="datetimeFigureOut">
              <a:rPr lang="en-GB" smtClean="0"/>
              <a:t>16/09/2025</a:t>
            </a:fld>
            <a:endParaRPr lang="en-GB"/>
          </a:p>
        </p:txBody>
      </p:sp>
      <p:sp>
        <p:nvSpPr>
          <p:cNvPr id="5" name="Footer Placeholder 4">
            <a:extLst>
              <a:ext uri="{FF2B5EF4-FFF2-40B4-BE49-F238E27FC236}">
                <a16:creationId xmlns:a16="http://schemas.microsoft.com/office/drawing/2014/main" id="{126AE48B-9EF5-4452-9098-E2E63EADE2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80912B-3826-4D28-B12C-8509979F512A}"/>
              </a:ext>
            </a:extLst>
          </p:cNvPr>
          <p:cNvSpPr>
            <a:spLocks noGrp="1"/>
          </p:cNvSpPr>
          <p:nvPr>
            <p:ph type="sldNum" sz="quarter" idx="12"/>
          </p:nvPr>
        </p:nvSpPr>
        <p:spPr/>
        <p:txBody>
          <a:bodyPr/>
          <a:lstStyle/>
          <a:p>
            <a:fld id="{043317DB-7C12-4B6A-9D00-248E7C155D30}" type="slidenum">
              <a:rPr lang="en-GB" smtClean="0"/>
              <a:t>‹#›</a:t>
            </a:fld>
            <a:endParaRPr lang="en-GB"/>
          </a:p>
        </p:txBody>
      </p:sp>
    </p:spTree>
    <p:extLst>
      <p:ext uri="{BB962C8B-B14F-4D97-AF65-F5344CB8AC3E}">
        <p14:creationId xmlns:p14="http://schemas.microsoft.com/office/powerpoint/2010/main" val="3427975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95800-2BB6-4A4D-9CF8-EAACD33056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27B67-8DA9-4F02-B8E8-AB8A1252460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98BE36-24BC-4AE5-983F-C99B8BE29A2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0C2ED4-7D58-4F1E-9922-2E8CC738F0FA}"/>
              </a:ext>
            </a:extLst>
          </p:cNvPr>
          <p:cNvSpPr>
            <a:spLocks noGrp="1"/>
          </p:cNvSpPr>
          <p:nvPr>
            <p:ph type="dt" sz="half" idx="10"/>
          </p:nvPr>
        </p:nvSpPr>
        <p:spPr/>
        <p:txBody>
          <a:bodyPr/>
          <a:lstStyle/>
          <a:p>
            <a:fld id="{0E236440-D1D4-4418-B7F5-EB469BB79844}" type="datetimeFigureOut">
              <a:rPr lang="en-GB" smtClean="0"/>
              <a:t>16/09/2025</a:t>
            </a:fld>
            <a:endParaRPr lang="en-GB"/>
          </a:p>
        </p:txBody>
      </p:sp>
      <p:sp>
        <p:nvSpPr>
          <p:cNvPr id="6" name="Footer Placeholder 5">
            <a:extLst>
              <a:ext uri="{FF2B5EF4-FFF2-40B4-BE49-F238E27FC236}">
                <a16:creationId xmlns:a16="http://schemas.microsoft.com/office/drawing/2014/main" id="{3975A7D6-B35D-46CF-BCF7-3D5091093E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235053-183C-4921-9436-17461C2E22D5}"/>
              </a:ext>
            </a:extLst>
          </p:cNvPr>
          <p:cNvSpPr>
            <a:spLocks noGrp="1"/>
          </p:cNvSpPr>
          <p:nvPr>
            <p:ph type="sldNum" sz="quarter" idx="12"/>
          </p:nvPr>
        </p:nvSpPr>
        <p:spPr/>
        <p:txBody>
          <a:bodyPr/>
          <a:lstStyle/>
          <a:p>
            <a:fld id="{043317DB-7C12-4B6A-9D00-248E7C155D30}" type="slidenum">
              <a:rPr lang="en-GB" smtClean="0"/>
              <a:t>‹#›</a:t>
            </a:fld>
            <a:endParaRPr lang="en-GB"/>
          </a:p>
        </p:txBody>
      </p:sp>
    </p:spTree>
    <p:extLst>
      <p:ext uri="{BB962C8B-B14F-4D97-AF65-F5344CB8AC3E}">
        <p14:creationId xmlns:p14="http://schemas.microsoft.com/office/powerpoint/2010/main" val="2242385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3D676-0B8F-4F2B-B5D6-1FC28A5B4C0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C1CB6C-C5DB-4252-8E38-6AD58698D9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7DCC669-C0DF-483E-A43D-51CE7D29C9F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4CF98C0-2EC6-493E-B8C0-22EB57EFA6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B487414-8DD0-4AD9-8202-474BF5991C2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37FDB2-48E7-406A-A4BD-F9C23A733AA7}"/>
              </a:ext>
            </a:extLst>
          </p:cNvPr>
          <p:cNvSpPr>
            <a:spLocks noGrp="1"/>
          </p:cNvSpPr>
          <p:nvPr>
            <p:ph type="dt" sz="half" idx="10"/>
          </p:nvPr>
        </p:nvSpPr>
        <p:spPr/>
        <p:txBody>
          <a:bodyPr/>
          <a:lstStyle/>
          <a:p>
            <a:fld id="{0E236440-D1D4-4418-B7F5-EB469BB79844}" type="datetimeFigureOut">
              <a:rPr lang="en-GB" smtClean="0"/>
              <a:t>16/09/2025</a:t>
            </a:fld>
            <a:endParaRPr lang="en-GB"/>
          </a:p>
        </p:txBody>
      </p:sp>
      <p:sp>
        <p:nvSpPr>
          <p:cNvPr id="8" name="Footer Placeholder 7">
            <a:extLst>
              <a:ext uri="{FF2B5EF4-FFF2-40B4-BE49-F238E27FC236}">
                <a16:creationId xmlns:a16="http://schemas.microsoft.com/office/drawing/2014/main" id="{4B659AB8-55E3-4A58-B385-46FC5DC28E5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7593C73-BE84-46D8-8032-579D1FA30059}"/>
              </a:ext>
            </a:extLst>
          </p:cNvPr>
          <p:cNvSpPr>
            <a:spLocks noGrp="1"/>
          </p:cNvSpPr>
          <p:nvPr>
            <p:ph type="sldNum" sz="quarter" idx="12"/>
          </p:nvPr>
        </p:nvSpPr>
        <p:spPr/>
        <p:txBody>
          <a:bodyPr/>
          <a:lstStyle/>
          <a:p>
            <a:fld id="{043317DB-7C12-4B6A-9D00-248E7C155D30}" type="slidenum">
              <a:rPr lang="en-GB" smtClean="0"/>
              <a:t>‹#›</a:t>
            </a:fld>
            <a:endParaRPr lang="en-GB"/>
          </a:p>
        </p:txBody>
      </p:sp>
    </p:spTree>
    <p:extLst>
      <p:ext uri="{BB962C8B-B14F-4D97-AF65-F5344CB8AC3E}">
        <p14:creationId xmlns:p14="http://schemas.microsoft.com/office/powerpoint/2010/main" val="2868095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A5823-F386-4E94-8462-8DE9E3FC01B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4F37E73-3D0B-46D1-8F0A-13D99550DB95}"/>
              </a:ext>
            </a:extLst>
          </p:cNvPr>
          <p:cNvSpPr>
            <a:spLocks noGrp="1"/>
          </p:cNvSpPr>
          <p:nvPr>
            <p:ph type="dt" sz="half" idx="10"/>
          </p:nvPr>
        </p:nvSpPr>
        <p:spPr/>
        <p:txBody>
          <a:bodyPr/>
          <a:lstStyle/>
          <a:p>
            <a:fld id="{0E236440-D1D4-4418-B7F5-EB469BB79844}" type="datetimeFigureOut">
              <a:rPr lang="en-GB" smtClean="0"/>
              <a:t>16/09/2025</a:t>
            </a:fld>
            <a:endParaRPr lang="en-GB"/>
          </a:p>
        </p:txBody>
      </p:sp>
      <p:sp>
        <p:nvSpPr>
          <p:cNvPr id="4" name="Footer Placeholder 3">
            <a:extLst>
              <a:ext uri="{FF2B5EF4-FFF2-40B4-BE49-F238E27FC236}">
                <a16:creationId xmlns:a16="http://schemas.microsoft.com/office/drawing/2014/main" id="{671EABCF-EF15-43D3-B499-C2BE8B6D2B6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C49EC04-C0C1-48E5-B66B-FF17CBDCEA5F}"/>
              </a:ext>
            </a:extLst>
          </p:cNvPr>
          <p:cNvSpPr>
            <a:spLocks noGrp="1"/>
          </p:cNvSpPr>
          <p:nvPr>
            <p:ph type="sldNum" sz="quarter" idx="12"/>
          </p:nvPr>
        </p:nvSpPr>
        <p:spPr/>
        <p:txBody>
          <a:bodyPr/>
          <a:lstStyle/>
          <a:p>
            <a:fld id="{043317DB-7C12-4B6A-9D00-248E7C155D30}" type="slidenum">
              <a:rPr lang="en-GB" smtClean="0"/>
              <a:t>‹#›</a:t>
            </a:fld>
            <a:endParaRPr lang="en-GB"/>
          </a:p>
        </p:txBody>
      </p:sp>
    </p:spTree>
    <p:extLst>
      <p:ext uri="{BB962C8B-B14F-4D97-AF65-F5344CB8AC3E}">
        <p14:creationId xmlns:p14="http://schemas.microsoft.com/office/powerpoint/2010/main" val="1323315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3374A9-1A45-400A-A878-6E3432ACAD9C}"/>
              </a:ext>
            </a:extLst>
          </p:cNvPr>
          <p:cNvSpPr>
            <a:spLocks noGrp="1"/>
          </p:cNvSpPr>
          <p:nvPr>
            <p:ph type="dt" sz="half" idx="10"/>
          </p:nvPr>
        </p:nvSpPr>
        <p:spPr/>
        <p:txBody>
          <a:bodyPr/>
          <a:lstStyle/>
          <a:p>
            <a:fld id="{0E236440-D1D4-4418-B7F5-EB469BB79844}" type="datetimeFigureOut">
              <a:rPr lang="en-GB" smtClean="0"/>
              <a:t>16/09/2025</a:t>
            </a:fld>
            <a:endParaRPr lang="en-GB"/>
          </a:p>
        </p:txBody>
      </p:sp>
      <p:sp>
        <p:nvSpPr>
          <p:cNvPr id="3" name="Footer Placeholder 2">
            <a:extLst>
              <a:ext uri="{FF2B5EF4-FFF2-40B4-BE49-F238E27FC236}">
                <a16:creationId xmlns:a16="http://schemas.microsoft.com/office/drawing/2014/main" id="{CD546360-BB1B-4BC1-A86F-8D3305E02B0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EAA3165-20F5-4E4E-97EB-0580375E14A0}"/>
              </a:ext>
            </a:extLst>
          </p:cNvPr>
          <p:cNvSpPr>
            <a:spLocks noGrp="1"/>
          </p:cNvSpPr>
          <p:nvPr>
            <p:ph type="sldNum" sz="quarter" idx="12"/>
          </p:nvPr>
        </p:nvSpPr>
        <p:spPr/>
        <p:txBody>
          <a:bodyPr/>
          <a:lstStyle/>
          <a:p>
            <a:fld id="{043317DB-7C12-4B6A-9D00-248E7C155D30}" type="slidenum">
              <a:rPr lang="en-GB" smtClean="0"/>
              <a:t>‹#›</a:t>
            </a:fld>
            <a:endParaRPr lang="en-GB"/>
          </a:p>
        </p:txBody>
      </p:sp>
    </p:spTree>
    <p:extLst>
      <p:ext uri="{BB962C8B-B14F-4D97-AF65-F5344CB8AC3E}">
        <p14:creationId xmlns:p14="http://schemas.microsoft.com/office/powerpoint/2010/main" val="170549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B0033-EA26-4D3C-9C73-5EEEFBD9A0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1F22447-8494-4AE2-BAC6-336947A881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EC2ABE8-A39D-4F46-B4DA-E1DB011C48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B2E2E2-6ADC-4DBC-BFA0-83F4A45C3A3A}"/>
              </a:ext>
            </a:extLst>
          </p:cNvPr>
          <p:cNvSpPr>
            <a:spLocks noGrp="1"/>
          </p:cNvSpPr>
          <p:nvPr>
            <p:ph type="dt" sz="half" idx="10"/>
          </p:nvPr>
        </p:nvSpPr>
        <p:spPr/>
        <p:txBody>
          <a:bodyPr/>
          <a:lstStyle/>
          <a:p>
            <a:fld id="{0E236440-D1D4-4418-B7F5-EB469BB79844}" type="datetimeFigureOut">
              <a:rPr lang="en-GB" smtClean="0"/>
              <a:t>16/09/2025</a:t>
            </a:fld>
            <a:endParaRPr lang="en-GB"/>
          </a:p>
        </p:txBody>
      </p:sp>
      <p:sp>
        <p:nvSpPr>
          <p:cNvPr id="6" name="Footer Placeholder 5">
            <a:extLst>
              <a:ext uri="{FF2B5EF4-FFF2-40B4-BE49-F238E27FC236}">
                <a16:creationId xmlns:a16="http://schemas.microsoft.com/office/drawing/2014/main" id="{B56CDEEA-B0EE-466D-A8C8-693D288D65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8F527C-5707-4922-9F52-58D1FB1BA1A4}"/>
              </a:ext>
            </a:extLst>
          </p:cNvPr>
          <p:cNvSpPr>
            <a:spLocks noGrp="1"/>
          </p:cNvSpPr>
          <p:nvPr>
            <p:ph type="sldNum" sz="quarter" idx="12"/>
          </p:nvPr>
        </p:nvSpPr>
        <p:spPr/>
        <p:txBody>
          <a:bodyPr/>
          <a:lstStyle/>
          <a:p>
            <a:fld id="{043317DB-7C12-4B6A-9D00-248E7C155D30}" type="slidenum">
              <a:rPr lang="en-GB" smtClean="0"/>
              <a:t>‹#›</a:t>
            </a:fld>
            <a:endParaRPr lang="en-GB"/>
          </a:p>
        </p:txBody>
      </p:sp>
    </p:spTree>
    <p:extLst>
      <p:ext uri="{BB962C8B-B14F-4D97-AF65-F5344CB8AC3E}">
        <p14:creationId xmlns:p14="http://schemas.microsoft.com/office/powerpoint/2010/main" val="373991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A865F-6962-4FC6-A9B2-B59AC49A37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DB4E2EE-21C2-4FA3-B6B4-33117C04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335E5BA-5002-4045-90FA-623022A945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1C64C7-56DD-4072-B13D-6345BA214CA4}"/>
              </a:ext>
            </a:extLst>
          </p:cNvPr>
          <p:cNvSpPr>
            <a:spLocks noGrp="1"/>
          </p:cNvSpPr>
          <p:nvPr>
            <p:ph type="dt" sz="half" idx="10"/>
          </p:nvPr>
        </p:nvSpPr>
        <p:spPr/>
        <p:txBody>
          <a:bodyPr/>
          <a:lstStyle/>
          <a:p>
            <a:fld id="{0E236440-D1D4-4418-B7F5-EB469BB79844}" type="datetimeFigureOut">
              <a:rPr lang="en-GB" smtClean="0"/>
              <a:t>16/09/2025</a:t>
            </a:fld>
            <a:endParaRPr lang="en-GB"/>
          </a:p>
        </p:txBody>
      </p:sp>
      <p:sp>
        <p:nvSpPr>
          <p:cNvPr id="6" name="Footer Placeholder 5">
            <a:extLst>
              <a:ext uri="{FF2B5EF4-FFF2-40B4-BE49-F238E27FC236}">
                <a16:creationId xmlns:a16="http://schemas.microsoft.com/office/drawing/2014/main" id="{CE520D34-7231-4BBD-89F7-6EE2534295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94EF60-907D-4425-AAC5-C67A31D5FD28}"/>
              </a:ext>
            </a:extLst>
          </p:cNvPr>
          <p:cNvSpPr>
            <a:spLocks noGrp="1"/>
          </p:cNvSpPr>
          <p:nvPr>
            <p:ph type="sldNum" sz="quarter" idx="12"/>
          </p:nvPr>
        </p:nvSpPr>
        <p:spPr/>
        <p:txBody>
          <a:bodyPr/>
          <a:lstStyle/>
          <a:p>
            <a:fld id="{043317DB-7C12-4B6A-9D00-248E7C155D30}" type="slidenum">
              <a:rPr lang="en-GB" smtClean="0"/>
              <a:t>‹#›</a:t>
            </a:fld>
            <a:endParaRPr lang="en-GB"/>
          </a:p>
        </p:txBody>
      </p:sp>
    </p:spTree>
    <p:extLst>
      <p:ext uri="{BB962C8B-B14F-4D97-AF65-F5344CB8AC3E}">
        <p14:creationId xmlns:p14="http://schemas.microsoft.com/office/powerpoint/2010/main" val="1953284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AE0DBB-9E71-4969-A57D-7C4E00248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9AD58D-BD14-4334-B2D4-9D98E62060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0B789A-F595-40DF-A587-CFC65866A0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36440-D1D4-4418-B7F5-EB469BB79844}" type="datetimeFigureOut">
              <a:rPr lang="en-GB" smtClean="0"/>
              <a:t>16/09/2025</a:t>
            </a:fld>
            <a:endParaRPr lang="en-GB"/>
          </a:p>
        </p:txBody>
      </p:sp>
      <p:sp>
        <p:nvSpPr>
          <p:cNvPr id="5" name="Footer Placeholder 4">
            <a:extLst>
              <a:ext uri="{FF2B5EF4-FFF2-40B4-BE49-F238E27FC236}">
                <a16:creationId xmlns:a16="http://schemas.microsoft.com/office/drawing/2014/main" id="{C060A67A-5F5A-4AAD-BC61-4CA8F28CB5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C18CFCB-3A4F-494E-8256-2B1463AFC2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317DB-7C12-4B6A-9D00-248E7C155D30}" type="slidenum">
              <a:rPr lang="en-GB" smtClean="0"/>
              <a:t>‹#›</a:t>
            </a:fld>
            <a:endParaRPr lang="en-GB"/>
          </a:p>
        </p:txBody>
      </p:sp>
    </p:spTree>
    <p:extLst>
      <p:ext uri="{BB962C8B-B14F-4D97-AF65-F5344CB8AC3E}">
        <p14:creationId xmlns:p14="http://schemas.microsoft.com/office/powerpoint/2010/main" val="766838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www.littlewandle.org.uk/resources/for-parent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s://pupil.collinshub.co.uk/learner.html?s=qh2ZmR2XwgTM2QzXzFGcvlWd5RncldXc#hom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9DAA32-5A64-4F07-993D-8C625E368B79}"/>
              </a:ext>
            </a:extLst>
          </p:cNvPr>
          <p:cNvPicPr>
            <a:picLocks noChangeAspect="1"/>
          </p:cNvPicPr>
          <p:nvPr/>
        </p:nvPicPr>
        <p:blipFill>
          <a:blip r:embed="rId2"/>
          <a:stretch>
            <a:fillRect/>
          </a:stretch>
        </p:blipFill>
        <p:spPr>
          <a:xfrm>
            <a:off x="1251237" y="80963"/>
            <a:ext cx="9689523" cy="6858000"/>
          </a:xfrm>
          <a:prstGeom prst="rect">
            <a:avLst/>
          </a:prstGeom>
        </p:spPr>
      </p:pic>
      <p:sp>
        <p:nvSpPr>
          <p:cNvPr id="2" name="Title 1">
            <a:extLst>
              <a:ext uri="{FF2B5EF4-FFF2-40B4-BE49-F238E27FC236}">
                <a16:creationId xmlns:a16="http://schemas.microsoft.com/office/drawing/2014/main" id="{A9E0B428-8F55-43C7-8E84-EAD904AF6B5F}"/>
              </a:ext>
            </a:extLst>
          </p:cNvPr>
          <p:cNvSpPr>
            <a:spLocks noGrp="1"/>
          </p:cNvSpPr>
          <p:nvPr>
            <p:ph type="ctrTitle"/>
          </p:nvPr>
        </p:nvSpPr>
        <p:spPr>
          <a:xfrm>
            <a:off x="1524000" y="782090"/>
            <a:ext cx="9144000" cy="1983004"/>
          </a:xfrm>
        </p:spPr>
        <p:txBody>
          <a:bodyPr/>
          <a:lstStyle/>
          <a:p>
            <a:r>
              <a:rPr lang="en-GB"/>
              <a:t>Reception </a:t>
            </a:r>
            <a:br>
              <a:rPr lang="en-GB"/>
            </a:br>
            <a:r>
              <a:rPr lang="en-GB"/>
              <a:t>Curriculum Evening</a:t>
            </a:r>
          </a:p>
        </p:txBody>
      </p:sp>
      <p:pic>
        <p:nvPicPr>
          <p:cNvPr id="3" name="Picture 5" descr="A green frog on a rock&#10;&#10;Description automatically generated">
            <a:extLst>
              <a:ext uri="{FF2B5EF4-FFF2-40B4-BE49-F238E27FC236}">
                <a16:creationId xmlns:a16="http://schemas.microsoft.com/office/drawing/2014/main" id="{EE0D8CC9-4198-A6E1-BF8B-0CE0864E8092}"/>
              </a:ext>
            </a:extLst>
          </p:cNvPr>
          <p:cNvPicPr>
            <a:picLocks noChangeAspect="1"/>
          </p:cNvPicPr>
          <p:nvPr/>
        </p:nvPicPr>
        <p:blipFill rotWithShape="1">
          <a:blip r:embed="rId3"/>
          <a:srcRect l="12676" t="2495" r="11549" b="-1392"/>
          <a:stretch/>
        </p:blipFill>
        <p:spPr>
          <a:xfrm>
            <a:off x="2942664" y="2793786"/>
            <a:ext cx="3012681" cy="2628738"/>
          </a:xfrm>
          <a:prstGeom prst="rect">
            <a:avLst/>
          </a:prstGeom>
        </p:spPr>
      </p:pic>
      <p:pic>
        <p:nvPicPr>
          <p:cNvPr id="6" name="Picture 6" descr="A picture containing grass, outdoor, mammal, close&#10;&#10;Description automatically generated">
            <a:extLst>
              <a:ext uri="{FF2B5EF4-FFF2-40B4-BE49-F238E27FC236}">
                <a16:creationId xmlns:a16="http://schemas.microsoft.com/office/drawing/2014/main" id="{E79C5DF0-4360-CC1B-80D2-14E1D4CE4754}"/>
              </a:ext>
            </a:extLst>
          </p:cNvPr>
          <p:cNvPicPr>
            <a:picLocks noChangeAspect="1"/>
          </p:cNvPicPr>
          <p:nvPr/>
        </p:nvPicPr>
        <p:blipFill rotWithShape="1">
          <a:blip r:embed="rId4"/>
          <a:srcRect l="11590" t="597" r="10782" b="-431"/>
          <a:stretch/>
        </p:blipFill>
        <p:spPr>
          <a:xfrm>
            <a:off x="6024282" y="2788430"/>
            <a:ext cx="3225562" cy="2596548"/>
          </a:xfrm>
          <a:prstGeom prst="rect">
            <a:avLst/>
          </a:prstGeom>
        </p:spPr>
      </p:pic>
    </p:spTree>
    <p:extLst>
      <p:ext uri="{BB962C8B-B14F-4D97-AF65-F5344CB8AC3E}">
        <p14:creationId xmlns:p14="http://schemas.microsoft.com/office/powerpoint/2010/main" val="2473061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9DAA32-5A64-4F07-993D-8C625E368B79}"/>
              </a:ext>
            </a:extLst>
          </p:cNvPr>
          <p:cNvPicPr>
            <a:picLocks noChangeAspect="1"/>
          </p:cNvPicPr>
          <p:nvPr/>
        </p:nvPicPr>
        <p:blipFill>
          <a:blip r:embed="rId3"/>
          <a:stretch>
            <a:fillRect/>
          </a:stretch>
        </p:blipFill>
        <p:spPr>
          <a:xfrm>
            <a:off x="1251237" y="80963"/>
            <a:ext cx="9689523" cy="6858000"/>
          </a:xfrm>
          <a:prstGeom prst="rect">
            <a:avLst/>
          </a:prstGeom>
        </p:spPr>
      </p:pic>
      <p:sp>
        <p:nvSpPr>
          <p:cNvPr id="2" name="Title 1">
            <a:extLst>
              <a:ext uri="{FF2B5EF4-FFF2-40B4-BE49-F238E27FC236}">
                <a16:creationId xmlns:a16="http://schemas.microsoft.com/office/drawing/2014/main" id="{A9E0B428-8F55-43C7-8E84-EAD904AF6B5F}"/>
              </a:ext>
            </a:extLst>
          </p:cNvPr>
          <p:cNvSpPr>
            <a:spLocks noGrp="1"/>
          </p:cNvSpPr>
          <p:nvPr>
            <p:ph type="ctrTitle"/>
          </p:nvPr>
        </p:nvSpPr>
        <p:spPr>
          <a:xfrm>
            <a:off x="1524000" y="782090"/>
            <a:ext cx="9144000" cy="1983004"/>
          </a:xfrm>
        </p:spPr>
        <p:txBody>
          <a:bodyPr/>
          <a:lstStyle/>
          <a:p>
            <a:r>
              <a:rPr lang="en-GB"/>
              <a:t>Maths</a:t>
            </a:r>
          </a:p>
        </p:txBody>
      </p:sp>
    </p:spTree>
    <p:extLst>
      <p:ext uri="{BB962C8B-B14F-4D97-AF65-F5344CB8AC3E}">
        <p14:creationId xmlns:p14="http://schemas.microsoft.com/office/powerpoint/2010/main" val="762832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9DAA32-5A64-4F07-993D-8C625E368B79}"/>
              </a:ext>
            </a:extLst>
          </p:cNvPr>
          <p:cNvPicPr>
            <a:picLocks noChangeAspect="1"/>
          </p:cNvPicPr>
          <p:nvPr/>
        </p:nvPicPr>
        <p:blipFill>
          <a:blip r:embed="rId3"/>
          <a:stretch>
            <a:fillRect/>
          </a:stretch>
        </p:blipFill>
        <p:spPr>
          <a:xfrm>
            <a:off x="1251237" y="80963"/>
            <a:ext cx="9689523" cy="6858000"/>
          </a:xfrm>
          <a:prstGeom prst="rect">
            <a:avLst/>
          </a:prstGeom>
        </p:spPr>
      </p:pic>
      <p:sp>
        <p:nvSpPr>
          <p:cNvPr id="2" name="Title 1">
            <a:extLst>
              <a:ext uri="{FF2B5EF4-FFF2-40B4-BE49-F238E27FC236}">
                <a16:creationId xmlns:a16="http://schemas.microsoft.com/office/drawing/2014/main" id="{A9E0B428-8F55-43C7-8E84-EAD904AF6B5F}"/>
              </a:ext>
            </a:extLst>
          </p:cNvPr>
          <p:cNvSpPr>
            <a:spLocks noGrp="1"/>
          </p:cNvSpPr>
          <p:nvPr>
            <p:ph type="ctrTitle"/>
          </p:nvPr>
        </p:nvSpPr>
        <p:spPr>
          <a:xfrm>
            <a:off x="1524000" y="782090"/>
            <a:ext cx="9144000" cy="1983004"/>
          </a:xfrm>
        </p:spPr>
        <p:txBody>
          <a:bodyPr/>
          <a:lstStyle/>
          <a:p>
            <a:r>
              <a:rPr lang="en-GB">
                <a:cs typeface="Calibri Light"/>
              </a:rPr>
              <a:t>Number</a:t>
            </a:r>
          </a:p>
        </p:txBody>
      </p:sp>
    </p:spTree>
    <p:extLst>
      <p:ext uri="{BB962C8B-B14F-4D97-AF65-F5344CB8AC3E}">
        <p14:creationId xmlns:p14="http://schemas.microsoft.com/office/powerpoint/2010/main" val="130424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969DAA32-5A64-4F07-993D-8C625E368B79}"/>
              </a:ext>
            </a:extLst>
          </p:cNvPr>
          <p:cNvPicPr>
            <a:picLocks noChangeAspect="1"/>
          </p:cNvPicPr>
          <p:nvPr/>
        </p:nvPicPr>
        <p:blipFill rotWithShape="1">
          <a:blip r:embed="rId3"/>
          <a:srcRect t="10112" b="10398"/>
          <a:stretch/>
        </p:blipFill>
        <p:spPr>
          <a:xfrm>
            <a:off x="68846" y="0"/>
            <a:ext cx="12191980" cy="6856718"/>
          </a:xfrm>
          <a:prstGeom prst="rect">
            <a:avLst/>
          </a:prstGeom>
        </p:spPr>
      </p:pic>
      <p:pic>
        <p:nvPicPr>
          <p:cNvPr id="5" name="Picture 5" descr="Text&#10;&#10;Description automatically generated">
            <a:extLst>
              <a:ext uri="{FF2B5EF4-FFF2-40B4-BE49-F238E27FC236}">
                <a16:creationId xmlns:a16="http://schemas.microsoft.com/office/drawing/2014/main" id="{4335D9EA-671D-35DB-246E-2A6CAD8CDF28}"/>
              </a:ext>
            </a:extLst>
          </p:cNvPr>
          <p:cNvPicPr>
            <a:picLocks noChangeAspect="1"/>
          </p:cNvPicPr>
          <p:nvPr/>
        </p:nvPicPr>
        <p:blipFill>
          <a:blip r:embed="rId4"/>
          <a:stretch>
            <a:fillRect/>
          </a:stretch>
        </p:blipFill>
        <p:spPr>
          <a:xfrm>
            <a:off x="1866901" y="1303373"/>
            <a:ext cx="8850405" cy="1595458"/>
          </a:xfrm>
          <a:prstGeom prst="rect">
            <a:avLst/>
          </a:prstGeom>
        </p:spPr>
      </p:pic>
      <p:pic>
        <p:nvPicPr>
          <p:cNvPr id="3076" name="Picture 4" descr="Home | NCETM">
            <a:extLst>
              <a:ext uri="{FF2B5EF4-FFF2-40B4-BE49-F238E27FC236}">
                <a16:creationId xmlns:a16="http://schemas.microsoft.com/office/drawing/2014/main" id="{5ED44A38-A3D0-45EC-AA19-248025511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2825" y="4596294"/>
            <a:ext cx="4866968" cy="125476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umberblocks at home | NCETM">
            <a:extLst>
              <a:ext uri="{FF2B5EF4-FFF2-40B4-BE49-F238E27FC236}">
                <a16:creationId xmlns:a16="http://schemas.microsoft.com/office/drawing/2014/main" id="{339F30AD-2F51-46C2-A44D-FCA275AD0E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0688" y="3588568"/>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277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Chart, bubble chart&#10;&#10;Description automatically generated">
            <a:extLst>
              <a:ext uri="{FF2B5EF4-FFF2-40B4-BE49-F238E27FC236}">
                <a16:creationId xmlns:a16="http://schemas.microsoft.com/office/drawing/2014/main" id="{FC64DEE1-02F2-7574-7220-2E9ED3D74334}"/>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67399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Diagram&#10;&#10;Description automatically generated">
            <a:extLst>
              <a:ext uri="{FF2B5EF4-FFF2-40B4-BE49-F238E27FC236}">
                <a16:creationId xmlns:a16="http://schemas.microsoft.com/office/drawing/2014/main" id="{971CC7B8-2AE7-1119-F295-E9BC0413053F}"/>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4214326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A picture containing shape&#10;&#10;Description automatically generated">
            <a:extLst>
              <a:ext uri="{FF2B5EF4-FFF2-40B4-BE49-F238E27FC236}">
                <a16:creationId xmlns:a16="http://schemas.microsoft.com/office/drawing/2014/main" id="{3E1F19E6-0131-994D-FCE9-38F1DC9CE0CF}"/>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11734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969DAA32-5A64-4F07-993D-8C625E368B79}"/>
              </a:ext>
            </a:extLst>
          </p:cNvPr>
          <p:cNvPicPr>
            <a:picLocks noChangeAspect="1"/>
          </p:cNvPicPr>
          <p:nvPr/>
        </p:nvPicPr>
        <p:blipFill rotWithShape="1">
          <a:blip r:embed="rId3"/>
          <a:srcRect t="10112" b="10398"/>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C14C47E8-9BBA-FE9D-8C07-64D2CED99251}"/>
              </a:ext>
            </a:extLst>
          </p:cNvPr>
          <p:cNvSpPr txBox="1"/>
          <p:nvPr/>
        </p:nvSpPr>
        <p:spPr>
          <a:xfrm>
            <a:off x="2257985" y="784412"/>
            <a:ext cx="7521948"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555555"/>
                </a:solidFill>
                <a:latin typeface="Nunito Sans"/>
                <a:ea typeface="Nunito Sans"/>
                <a:cs typeface="Nunito Sans"/>
              </a:rPr>
              <a:t>Use your hands</a:t>
            </a:r>
          </a:p>
          <a:p>
            <a:r>
              <a:rPr lang="en-GB">
                <a:solidFill>
                  <a:srgbClr val="222222"/>
                </a:solidFill>
                <a:latin typeface="Nunito Sans"/>
                <a:ea typeface="Nunito Sans"/>
                <a:cs typeface="Nunito Sans"/>
              </a:rPr>
              <a:t>You can use your hands to visualise numbers. For example, five can be represented by five fingers on one hand, or three fingers on one hand and two fingers on the other.</a:t>
            </a:r>
          </a:p>
          <a:p>
            <a:endParaRPr lang="en-GB">
              <a:solidFill>
                <a:srgbClr val="222222"/>
              </a:solidFill>
              <a:latin typeface="Nunito Sans"/>
              <a:ea typeface="Nunito Sans"/>
              <a:cs typeface="Nunito Sans"/>
            </a:endParaRPr>
          </a:p>
          <a:p>
            <a:r>
              <a:rPr lang="en-GB" b="1">
                <a:solidFill>
                  <a:srgbClr val="555555"/>
                </a:solidFill>
                <a:latin typeface="Nunito Sans"/>
                <a:ea typeface="Nunito Sans"/>
                <a:cs typeface="Nunito Sans"/>
              </a:rPr>
              <a:t>Fantastic flashcards</a:t>
            </a:r>
          </a:p>
          <a:p>
            <a:r>
              <a:rPr lang="en-GB">
                <a:solidFill>
                  <a:srgbClr val="222222"/>
                </a:solidFill>
                <a:latin typeface="Nunito Sans"/>
                <a:ea typeface="Nunito Sans"/>
                <a:cs typeface="Nunito Sans"/>
              </a:rPr>
              <a:t>Make some flashcards that show dot patterns, tally marks and fingers being held up (if you are feeling creative!). Can your child tell you how many there are without counting?</a:t>
            </a:r>
          </a:p>
          <a:p>
            <a:r>
              <a:rPr lang="en-GB">
                <a:solidFill>
                  <a:srgbClr val="222222"/>
                </a:solidFill>
                <a:latin typeface="Nunito Sans"/>
                <a:ea typeface="Nunito Sans"/>
                <a:cs typeface="Nunito Sans"/>
              </a:rPr>
              <a:t>To make this harder, show them a flashcard for only a few seconds and then hide it! This encourages them to subitise rather than count.</a:t>
            </a:r>
          </a:p>
          <a:p>
            <a:endParaRPr lang="en-GB">
              <a:solidFill>
                <a:srgbClr val="222222"/>
              </a:solidFill>
              <a:latin typeface="Nunito Sans"/>
              <a:ea typeface="Nunito Sans"/>
              <a:cs typeface="Nunito Sans"/>
            </a:endParaRPr>
          </a:p>
          <a:p>
            <a:r>
              <a:rPr lang="en-GB" b="1">
                <a:solidFill>
                  <a:srgbClr val="555555"/>
                </a:solidFill>
                <a:latin typeface="Nunito Sans"/>
                <a:ea typeface="Nunito Sans"/>
                <a:cs typeface="Nunito Sans"/>
              </a:rPr>
              <a:t>Colourful counters</a:t>
            </a:r>
          </a:p>
          <a:p>
            <a:r>
              <a:rPr lang="en-GB">
                <a:solidFill>
                  <a:srgbClr val="222222"/>
                </a:solidFill>
                <a:latin typeface="Nunito Sans"/>
                <a:ea typeface="Nunito Sans"/>
                <a:cs typeface="Nunito Sans"/>
              </a:rPr>
              <a:t>Throw a small number of counters in two different colours on a table and ask your child to say what they see.</a:t>
            </a:r>
          </a:p>
          <a:p>
            <a:r>
              <a:rPr lang="en-GB">
                <a:solidFill>
                  <a:srgbClr val="222222"/>
                </a:solidFill>
                <a:latin typeface="Nunito Sans"/>
                <a:ea typeface="Nunito Sans"/>
                <a:cs typeface="Nunito Sans"/>
              </a:rPr>
              <a:t>For example, “I see three red counters and two yellow counters. There are five counters altogether”. You don’t have to use counters either — there are plenty of alternatives. </a:t>
            </a:r>
            <a:endParaRPr lang="en-GB"/>
          </a:p>
        </p:txBody>
      </p:sp>
    </p:spTree>
    <p:extLst>
      <p:ext uri="{BB962C8B-B14F-4D97-AF65-F5344CB8AC3E}">
        <p14:creationId xmlns:p14="http://schemas.microsoft.com/office/powerpoint/2010/main" val="3602595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9DAA32-5A64-4F07-993D-8C625E368B79}"/>
              </a:ext>
            </a:extLst>
          </p:cNvPr>
          <p:cNvPicPr>
            <a:picLocks noChangeAspect="1"/>
          </p:cNvPicPr>
          <p:nvPr/>
        </p:nvPicPr>
        <p:blipFill>
          <a:blip r:embed="rId3"/>
          <a:stretch>
            <a:fillRect/>
          </a:stretch>
        </p:blipFill>
        <p:spPr>
          <a:xfrm>
            <a:off x="1015915" y="-42737"/>
            <a:ext cx="9924846" cy="7026088"/>
          </a:xfrm>
          <a:prstGeom prst="rect">
            <a:avLst/>
          </a:prstGeom>
        </p:spPr>
      </p:pic>
      <p:sp>
        <p:nvSpPr>
          <p:cNvPr id="2" name="Title 1">
            <a:extLst>
              <a:ext uri="{FF2B5EF4-FFF2-40B4-BE49-F238E27FC236}">
                <a16:creationId xmlns:a16="http://schemas.microsoft.com/office/drawing/2014/main" id="{A9E0B428-8F55-43C7-8E84-EAD904AF6B5F}"/>
              </a:ext>
            </a:extLst>
          </p:cNvPr>
          <p:cNvSpPr>
            <a:spLocks noGrp="1"/>
          </p:cNvSpPr>
          <p:nvPr>
            <p:ph type="ctrTitle"/>
          </p:nvPr>
        </p:nvSpPr>
        <p:spPr>
          <a:xfrm>
            <a:off x="1524000" y="782090"/>
            <a:ext cx="9144000" cy="1983004"/>
          </a:xfrm>
        </p:spPr>
        <p:txBody>
          <a:bodyPr/>
          <a:lstStyle/>
          <a:p>
            <a:r>
              <a:rPr lang="en-GB">
                <a:cs typeface="Calibri Light"/>
              </a:rPr>
              <a:t>Pattern</a:t>
            </a:r>
          </a:p>
        </p:txBody>
      </p:sp>
    </p:spTree>
    <p:extLst>
      <p:ext uri="{BB962C8B-B14F-4D97-AF65-F5344CB8AC3E}">
        <p14:creationId xmlns:p14="http://schemas.microsoft.com/office/powerpoint/2010/main" val="3438763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969DAA32-5A64-4F07-993D-8C625E368B79}"/>
              </a:ext>
            </a:extLst>
          </p:cNvPr>
          <p:cNvPicPr>
            <a:picLocks noChangeAspect="1"/>
          </p:cNvPicPr>
          <p:nvPr/>
        </p:nvPicPr>
        <p:blipFill rotWithShape="1">
          <a:blip r:embed="rId3"/>
          <a:srcRect t="10112" b="10398"/>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C14C47E8-9BBA-FE9D-8C07-64D2CED99251}"/>
              </a:ext>
            </a:extLst>
          </p:cNvPr>
          <p:cNvSpPr txBox="1"/>
          <p:nvPr/>
        </p:nvSpPr>
        <p:spPr>
          <a:xfrm>
            <a:off x="2267754" y="725797"/>
            <a:ext cx="7521948"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000">
              <a:cs typeface="Calibri"/>
            </a:endParaRPr>
          </a:p>
          <a:p>
            <a:endParaRPr lang="en-GB" sz="2000">
              <a:ea typeface="+mn-lt"/>
              <a:cs typeface="+mn-lt"/>
            </a:endParaRPr>
          </a:p>
          <a:p>
            <a:endParaRPr lang="en-GB" sz="2000" b="1">
              <a:cs typeface="Calibri"/>
            </a:endParaRPr>
          </a:p>
          <a:p>
            <a:endParaRPr lang="en-GB" b="1">
              <a:solidFill>
                <a:srgbClr val="555555"/>
              </a:solidFill>
              <a:latin typeface="Nunito Sans"/>
            </a:endParaRPr>
          </a:p>
        </p:txBody>
      </p:sp>
      <p:sp>
        <p:nvSpPr>
          <p:cNvPr id="2" name="TextBox 1">
            <a:extLst>
              <a:ext uri="{FF2B5EF4-FFF2-40B4-BE49-F238E27FC236}">
                <a16:creationId xmlns:a16="http://schemas.microsoft.com/office/drawing/2014/main" id="{32385BC3-F346-ABF8-865E-69669BFD9CEB}"/>
              </a:ext>
            </a:extLst>
          </p:cNvPr>
          <p:cNvSpPr txBox="1"/>
          <p:nvPr/>
        </p:nvSpPr>
        <p:spPr>
          <a:xfrm>
            <a:off x="3275134" y="1975827"/>
            <a:ext cx="700942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b="1">
                <a:cs typeface="Calibri"/>
              </a:rPr>
              <a:t>Pattern in nature </a:t>
            </a:r>
          </a:p>
          <a:p>
            <a:pPr marL="285750" indent="-285750">
              <a:buFont typeface="Arial"/>
              <a:buChar char="•"/>
            </a:pPr>
            <a:r>
              <a:rPr lang="en-GB" b="1">
                <a:cs typeface="Calibri"/>
              </a:rPr>
              <a:t>Repeating patterns </a:t>
            </a:r>
          </a:p>
          <a:p>
            <a:pPr marL="285750" indent="-285750">
              <a:buFont typeface="Arial"/>
              <a:buChar char="•"/>
            </a:pPr>
            <a:r>
              <a:rPr lang="en-GB" b="1">
                <a:cs typeface="Calibri"/>
              </a:rPr>
              <a:t>Spotting errors in patterns </a:t>
            </a:r>
          </a:p>
          <a:p>
            <a:pPr marL="285750" indent="-285750">
              <a:buFont typeface="Arial"/>
              <a:buChar char="•"/>
            </a:pPr>
            <a:r>
              <a:rPr lang="en-GB" b="1">
                <a:cs typeface="Calibri"/>
              </a:rPr>
              <a:t>Progression into number patterns e.g. timetables, doubles etc.</a:t>
            </a:r>
          </a:p>
          <a:p>
            <a:pPr marL="285750" indent="-285750">
              <a:buFont typeface="Arial"/>
              <a:buChar char="•"/>
            </a:pPr>
            <a:endParaRPr lang="en-GB">
              <a:cs typeface="Calibri"/>
            </a:endParaRPr>
          </a:p>
          <a:p>
            <a:pPr marL="285750" indent="-285750">
              <a:buFont typeface="Arial"/>
              <a:buChar char="•"/>
            </a:pPr>
            <a:endParaRPr lang="en-GB">
              <a:cs typeface="Calibri"/>
            </a:endParaRPr>
          </a:p>
        </p:txBody>
      </p:sp>
    </p:spTree>
    <p:extLst>
      <p:ext uri="{BB962C8B-B14F-4D97-AF65-F5344CB8AC3E}">
        <p14:creationId xmlns:p14="http://schemas.microsoft.com/office/powerpoint/2010/main" val="2631394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9DAA32-5A64-4F07-993D-8C625E368B79}"/>
              </a:ext>
            </a:extLst>
          </p:cNvPr>
          <p:cNvPicPr>
            <a:picLocks noChangeAspect="1"/>
          </p:cNvPicPr>
          <p:nvPr/>
        </p:nvPicPr>
        <p:blipFill>
          <a:blip r:embed="rId3"/>
          <a:stretch>
            <a:fillRect/>
          </a:stretch>
        </p:blipFill>
        <p:spPr>
          <a:xfrm>
            <a:off x="1015915" y="-42737"/>
            <a:ext cx="9924846" cy="7026088"/>
          </a:xfrm>
          <a:prstGeom prst="rect">
            <a:avLst/>
          </a:prstGeom>
        </p:spPr>
      </p:pic>
      <p:sp>
        <p:nvSpPr>
          <p:cNvPr id="2" name="Title 1">
            <a:extLst>
              <a:ext uri="{FF2B5EF4-FFF2-40B4-BE49-F238E27FC236}">
                <a16:creationId xmlns:a16="http://schemas.microsoft.com/office/drawing/2014/main" id="{A9E0B428-8F55-43C7-8E84-EAD904AF6B5F}"/>
              </a:ext>
            </a:extLst>
          </p:cNvPr>
          <p:cNvSpPr>
            <a:spLocks noGrp="1"/>
          </p:cNvSpPr>
          <p:nvPr>
            <p:ph type="ctrTitle"/>
          </p:nvPr>
        </p:nvSpPr>
        <p:spPr>
          <a:xfrm>
            <a:off x="1524000" y="782090"/>
            <a:ext cx="9144000" cy="1983004"/>
          </a:xfrm>
        </p:spPr>
        <p:txBody>
          <a:bodyPr/>
          <a:lstStyle/>
          <a:p>
            <a:r>
              <a:rPr lang="en-GB">
                <a:cs typeface="Calibri Light"/>
              </a:rPr>
              <a:t>Reasoning</a:t>
            </a:r>
          </a:p>
        </p:txBody>
      </p:sp>
    </p:spTree>
    <p:extLst>
      <p:ext uri="{BB962C8B-B14F-4D97-AF65-F5344CB8AC3E}">
        <p14:creationId xmlns:p14="http://schemas.microsoft.com/office/powerpoint/2010/main" val="2446940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9DAA32-5A64-4F07-993D-8C625E368B79}"/>
              </a:ext>
            </a:extLst>
          </p:cNvPr>
          <p:cNvPicPr>
            <a:picLocks noChangeAspect="1"/>
          </p:cNvPicPr>
          <p:nvPr/>
        </p:nvPicPr>
        <p:blipFill>
          <a:blip r:embed="rId3"/>
          <a:stretch>
            <a:fillRect/>
          </a:stretch>
        </p:blipFill>
        <p:spPr>
          <a:xfrm>
            <a:off x="1251238" y="2528"/>
            <a:ext cx="9689523" cy="6858000"/>
          </a:xfrm>
          <a:prstGeom prst="rect">
            <a:avLst/>
          </a:prstGeom>
        </p:spPr>
      </p:pic>
      <p:sp>
        <p:nvSpPr>
          <p:cNvPr id="2" name="Title 1">
            <a:extLst>
              <a:ext uri="{FF2B5EF4-FFF2-40B4-BE49-F238E27FC236}">
                <a16:creationId xmlns:a16="http://schemas.microsoft.com/office/drawing/2014/main" id="{A9E0B428-8F55-43C7-8E84-EAD904AF6B5F}"/>
              </a:ext>
            </a:extLst>
          </p:cNvPr>
          <p:cNvSpPr>
            <a:spLocks noGrp="1"/>
          </p:cNvSpPr>
          <p:nvPr>
            <p:ph type="ctrTitle"/>
          </p:nvPr>
        </p:nvSpPr>
        <p:spPr>
          <a:xfrm>
            <a:off x="1523999" y="-1189226"/>
            <a:ext cx="9144000" cy="4166427"/>
          </a:xfrm>
        </p:spPr>
        <p:txBody>
          <a:bodyPr/>
          <a:lstStyle/>
          <a:p>
            <a:r>
              <a:rPr lang="en-GB"/>
              <a:t>Talk 4 Writing</a:t>
            </a:r>
          </a:p>
        </p:txBody>
      </p:sp>
    </p:spTree>
    <p:extLst>
      <p:ext uri="{BB962C8B-B14F-4D97-AF65-F5344CB8AC3E}">
        <p14:creationId xmlns:p14="http://schemas.microsoft.com/office/powerpoint/2010/main" val="3859122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969DAA32-5A64-4F07-993D-8C625E368B79}"/>
              </a:ext>
            </a:extLst>
          </p:cNvPr>
          <p:cNvPicPr>
            <a:picLocks noChangeAspect="1"/>
          </p:cNvPicPr>
          <p:nvPr/>
        </p:nvPicPr>
        <p:blipFill rotWithShape="1">
          <a:blip r:embed="rId3"/>
          <a:srcRect t="10112" b="10398"/>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C14C47E8-9BBA-FE9D-8C07-64D2CED99251}"/>
              </a:ext>
            </a:extLst>
          </p:cNvPr>
          <p:cNvSpPr txBox="1"/>
          <p:nvPr/>
        </p:nvSpPr>
        <p:spPr>
          <a:xfrm>
            <a:off x="1515523" y="2875"/>
            <a:ext cx="9339023"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000">
              <a:cs typeface="Calibri"/>
            </a:endParaRPr>
          </a:p>
          <a:p>
            <a:endParaRPr lang="en-GB" sz="2000">
              <a:ea typeface="+mn-lt"/>
              <a:cs typeface="+mn-lt"/>
            </a:endParaRPr>
          </a:p>
          <a:p>
            <a:endParaRPr lang="en-GB" sz="2000" b="1">
              <a:ea typeface="+mn-lt"/>
              <a:cs typeface="+mn-lt"/>
            </a:endParaRPr>
          </a:p>
          <a:p>
            <a:r>
              <a:rPr lang="en-GB" sz="2400" b="1">
                <a:ea typeface="+mn-lt"/>
                <a:cs typeface="+mn-lt"/>
              </a:rPr>
              <a:t>Play and have a conversation with your child by asking them questions..</a:t>
            </a:r>
          </a:p>
          <a:p>
            <a:endParaRPr lang="en-GB" sz="2000">
              <a:ea typeface="+mn-lt"/>
              <a:cs typeface="+mn-lt"/>
            </a:endParaRPr>
          </a:p>
          <a:p>
            <a:endParaRPr lang="en-GB" sz="2000">
              <a:ea typeface="+mn-lt"/>
              <a:cs typeface="+mn-lt"/>
            </a:endParaRPr>
          </a:p>
          <a:p>
            <a:endParaRPr lang="en-GB" sz="2000">
              <a:ea typeface="+mn-lt"/>
              <a:cs typeface="+mn-lt"/>
            </a:endParaRPr>
          </a:p>
          <a:p>
            <a:endParaRPr lang="en-GB" sz="2000">
              <a:ea typeface="+mn-lt"/>
              <a:cs typeface="+mn-lt"/>
            </a:endParaRPr>
          </a:p>
          <a:p>
            <a:endParaRPr lang="en-GB" sz="2000">
              <a:ea typeface="+mn-lt"/>
              <a:cs typeface="+mn-lt"/>
            </a:endParaRPr>
          </a:p>
          <a:p>
            <a:endParaRPr lang="en-GB" sz="2000">
              <a:ea typeface="+mn-lt"/>
              <a:cs typeface="+mn-lt"/>
            </a:endParaRPr>
          </a:p>
          <a:p>
            <a:endParaRPr lang="en-GB" sz="2000">
              <a:cs typeface="Calibri"/>
            </a:endParaRPr>
          </a:p>
          <a:p>
            <a:endParaRPr lang="en-GB" b="1">
              <a:solidFill>
                <a:srgbClr val="555555"/>
              </a:solidFill>
              <a:latin typeface="Nunito Sans"/>
            </a:endParaRPr>
          </a:p>
        </p:txBody>
      </p:sp>
      <p:sp>
        <p:nvSpPr>
          <p:cNvPr id="2" name="Cloud 1">
            <a:extLst>
              <a:ext uri="{FF2B5EF4-FFF2-40B4-BE49-F238E27FC236}">
                <a16:creationId xmlns:a16="http://schemas.microsoft.com/office/drawing/2014/main" id="{2D4BCD25-5B5E-FB82-6F74-207DD99D5810}"/>
              </a:ext>
            </a:extLst>
          </p:cNvPr>
          <p:cNvSpPr/>
          <p:nvPr/>
        </p:nvSpPr>
        <p:spPr>
          <a:xfrm>
            <a:off x="1467337" y="1672493"/>
            <a:ext cx="2549768" cy="1240690"/>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cs typeface="Calibri"/>
              </a:rPr>
              <a:t>What is next in the pattern?</a:t>
            </a:r>
            <a:endParaRPr lang="en-GB">
              <a:solidFill>
                <a:schemeClr val="tx1"/>
              </a:solidFill>
            </a:endParaRPr>
          </a:p>
        </p:txBody>
      </p:sp>
      <p:sp>
        <p:nvSpPr>
          <p:cNvPr id="13" name="Cloud 12">
            <a:extLst>
              <a:ext uri="{FF2B5EF4-FFF2-40B4-BE49-F238E27FC236}">
                <a16:creationId xmlns:a16="http://schemas.microsoft.com/office/drawing/2014/main" id="{43795C80-D189-2574-76C5-B38FADFB905E}"/>
              </a:ext>
            </a:extLst>
          </p:cNvPr>
          <p:cNvSpPr/>
          <p:nvPr/>
        </p:nvSpPr>
        <p:spPr>
          <a:xfrm>
            <a:off x="4583722" y="1486876"/>
            <a:ext cx="3028459" cy="1621690"/>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cs typeface="Calibri"/>
              </a:rPr>
              <a:t>What would happen if I remove this item from the pattern?</a:t>
            </a:r>
            <a:endParaRPr lang="en-GB">
              <a:solidFill>
                <a:schemeClr val="tx1"/>
              </a:solidFill>
            </a:endParaRPr>
          </a:p>
        </p:txBody>
      </p:sp>
      <p:sp>
        <p:nvSpPr>
          <p:cNvPr id="14" name="Cloud 13">
            <a:extLst>
              <a:ext uri="{FF2B5EF4-FFF2-40B4-BE49-F238E27FC236}">
                <a16:creationId xmlns:a16="http://schemas.microsoft.com/office/drawing/2014/main" id="{21273F8E-7DF1-A5BD-443F-08048F638B21}"/>
              </a:ext>
            </a:extLst>
          </p:cNvPr>
          <p:cNvSpPr/>
          <p:nvPr/>
        </p:nvSpPr>
        <p:spPr>
          <a:xfrm>
            <a:off x="3509106" y="5140569"/>
            <a:ext cx="2549768" cy="1240690"/>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cs typeface="Calibri"/>
              </a:rPr>
              <a:t>Why would it be.. (red, a stick etc.)?</a:t>
            </a:r>
          </a:p>
        </p:txBody>
      </p:sp>
      <p:sp>
        <p:nvSpPr>
          <p:cNvPr id="15" name="Cloud 14">
            <a:extLst>
              <a:ext uri="{FF2B5EF4-FFF2-40B4-BE49-F238E27FC236}">
                <a16:creationId xmlns:a16="http://schemas.microsoft.com/office/drawing/2014/main" id="{324AB36B-C6B2-9130-7953-369CA46090E5}"/>
              </a:ext>
            </a:extLst>
          </p:cNvPr>
          <p:cNvSpPr/>
          <p:nvPr/>
        </p:nvSpPr>
        <p:spPr>
          <a:xfrm>
            <a:off x="1359875" y="3899877"/>
            <a:ext cx="2549768" cy="1240690"/>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cs typeface="Calibri"/>
              </a:rPr>
              <a:t>Tell me about what you're doing?</a:t>
            </a:r>
            <a:endParaRPr lang="en-GB">
              <a:solidFill>
                <a:schemeClr val="tx1"/>
              </a:solidFill>
            </a:endParaRPr>
          </a:p>
        </p:txBody>
      </p:sp>
      <p:sp>
        <p:nvSpPr>
          <p:cNvPr id="16" name="Cloud 15">
            <a:extLst>
              <a:ext uri="{FF2B5EF4-FFF2-40B4-BE49-F238E27FC236}">
                <a16:creationId xmlns:a16="http://schemas.microsoft.com/office/drawing/2014/main" id="{C3E828A7-FBAE-042C-034D-E45FE6FD42AE}"/>
              </a:ext>
            </a:extLst>
          </p:cNvPr>
          <p:cNvSpPr/>
          <p:nvPr/>
        </p:nvSpPr>
        <p:spPr>
          <a:xfrm>
            <a:off x="4300415" y="3323493"/>
            <a:ext cx="2833075" cy="1582613"/>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a:solidFill>
                  <a:schemeClr val="tx1"/>
                </a:solidFill>
                <a:cs typeface="Calibri"/>
              </a:rPr>
              <a:t>How do you know?</a:t>
            </a:r>
            <a:endParaRPr lang="en-GB" sz="2400" b="1">
              <a:solidFill>
                <a:schemeClr val="tx1"/>
              </a:solidFill>
            </a:endParaRPr>
          </a:p>
        </p:txBody>
      </p:sp>
      <p:sp>
        <p:nvSpPr>
          <p:cNvPr id="17" name="Cloud 16">
            <a:extLst>
              <a:ext uri="{FF2B5EF4-FFF2-40B4-BE49-F238E27FC236}">
                <a16:creationId xmlns:a16="http://schemas.microsoft.com/office/drawing/2014/main" id="{98F6A329-B93E-C2AE-4EEE-F4CF13A60321}"/>
              </a:ext>
            </a:extLst>
          </p:cNvPr>
          <p:cNvSpPr/>
          <p:nvPr/>
        </p:nvSpPr>
        <p:spPr>
          <a:xfrm>
            <a:off x="7680568" y="3391877"/>
            <a:ext cx="2549768" cy="1240690"/>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cs typeface="Calibri"/>
              </a:rPr>
              <a:t>What can you see? How do you see it?</a:t>
            </a:r>
            <a:endParaRPr lang="en-GB">
              <a:solidFill>
                <a:schemeClr val="tx1"/>
              </a:solidFill>
            </a:endParaRPr>
          </a:p>
        </p:txBody>
      </p:sp>
      <p:sp>
        <p:nvSpPr>
          <p:cNvPr id="18" name="Cloud 17">
            <a:extLst>
              <a:ext uri="{FF2B5EF4-FFF2-40B4-BE49-F238E27FC236}">
                <a16:creationId xmlns:a16="http://schemas.microsoft.com/office/drawing/2014/main" id="{51320D32-E4F9-2BC9-7CDF-99D8D03EA94D}"/>
              </a:ext>
            </a:extLst>
          </p:cNvPr>
          <p:cNvSpPr/>
          <p:nvPr/>
        </p:nvSpPr>
        <p:spPr>
          <a:xfrm>
            <a:off x="6723182" y="5140568"/>
            <a:ext cx="2549768" cy="1240690"/>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cs typeface="Calibri"/>
              </a:rPr>
              <a:t>I wonder what would happen if I did this?</a:t>
            </a:r>
            <a:endParaRPr lang="en-GB">
              <a:solidFill>
                <a:schemeClr val="tx1"/>
              </a:solidFill>
            </a:endParaRPr>
          </a:p>
        </p:txBody>
      </p:sp>
      <p:sp>
        <p:nvSpPr>
          <p:cNvPr id="19" name="Cloud 18">
            <a:extLst>
              <a:ext uri="{FF2B5EF4-FFF2-40B4-BE49-F238E27FC236}">
                <a16:creationId xmlns:a16="http://schemas.microsoft.com/office/drawing/2014/main" id="{FC43E4E9-EECF-0DCE-E555-059322FEED2B}"/>
              </a:ext>
            </a:extLst>
          </p:cNvPr>
          <p:cNvSpPr/>
          <p:nvPr/>
        </p:nvSpPr>
        <p:spPr>
          <a:xfrm>
            <a:off x="7915029" y="1770184"/>
            <a:ext cx="2549768" cy="1240690"/>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cs typeface="Calibri"/>
              </a:rPr>
              <a:t>What do you notice?</a:t>
            </a:r>
            <a:endParaRPr lang="en-GB">
              <a:solidFill>
                <a:schemeClr val="tx1"/>
              </a:solidFill>
            </a:endParaRPr>
          </a:p>
        </p:txBody>
      </p:sp>
    </p:spTree>
    <p:extLst>
      <p:ext uri="{BB962C8B-B14F-4D97-AF65-F5344CB8AC3E}">
        <p14:creationId xmlns:p14="http://schemas.microsoft.com/office/powerpoint/2010/main" val="1052798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9DAA32-5A64-4F07-993D-8C625E368B79}"/>
              </a:ext>
            </a:extLst>
          </p:cNvPr>
          <p:cNvPicPr>
            <a:picLocks noChangeAspect="1"/>
          </p:cNvPicPr>
          <p:nvPr/>
        </p:nvPicPr>
        <p:blipFill>
          <a:blip r:embed="rId3"/>
          <a:stretch>
            <a:fillRect/>
          </a:stretch>
        </p:blipFill>
        <p:spPr>
          <a:xfrm>
            <a:off x="1015915" y="-42737"/>
            <a:ext cx="9924846" cy="7026088"/>
          </a:xfrm>
          <a:prstGeom prst="rect">
            <a:avLst/>
          </a:prstGeom>
        </p:spPr>
      </p:pic>
      <p:sp>
        <p:nvSpPr>
          <p:cNvPr id="2" name="Title 1">
            <a:extLst>
              <a:ext uri="{FF2B5EF4-FFF2-40B4-BE49-F238E27FC236}">
                <a16:creationId xmlns:a16="http://schemas.microsoft.com/office/drawing/2014/main" id="{A9E0B428-8F55-43C7-8E84-EAD904AF6B5F}"/>
              </a:ext>
            </a:extLst>
          </p:cNvPr>
          <p:cNvSpPr>
            <a:spLocks noGrp="1"/>
          </p:cNvSpPr>
          <p:nvPr>
            <p:ph type="ctrTitle"/>
          </p:nvPr>
        </p:nvSpPr>
        <p:spPr>
          <a:xfrm>
            <a:off x="1524000" y="782090"/>
            <a:ext cx="9144000" cy="1181928"/>
          </a:xfrm>
        </p:spPr>
        <p:txBody>
          <a:bodyPr/>
          <a:lstStyle/>
          <a:p>
            <a:r>
              <a:rPr lang="en-GB">
                <a:cs typeface="Calibri Light"/>
              </a:rPr>
              <a:t>Phonics</a:t>
            </a:r>
          </a:p>
        </p:txBody>
      </p:sp>
    </p:spTree>
    <p:extLst>
      <p:ext uri="{BB962C8B-B14F-4D97-AF65-F5344CB8AC3E}">
        <p14:creationId xmlns:p14="http://schemas.microsoft.com/office/powerpoint/2010/main" val="1790007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9DAA32-5A64-4F07-993D-8C625E368B79}"/>
              </a:ext>
            </a:extLst>
          </p:cNvPr>
          <p:cNvPicPr>
            <a:picLocks noChangeAspect="1"/>
          </p:cNvPicPr>
          <p:nvPr/>
        </p:nvPicPr>
        <p:blipFill>
          <a:blip r:embed="rId3"/>
          <a:stretch>
            <a:fillRect/>
          </a:stretch>
        </p:blipFill>
        <p:spPr>
          <a:xfrm>
            <a:off x="1015915" y="-42737"/>
            <a:ext cx="9924846" cy="7026088"/>
          </a:xfrm>
          <a:prstGeom prst="rect">
            <a:avLst/>
          </a:prstGeom>
        </p:spPr>
      </p:pic>
      <p:sp>
        <p:nvSpPr>
          <p:cNvPr id="2" name="Title 1">
            <a:extLst>
              <a:ext uri="{FF2B5EF4-FFF2-40B4-BE49-F238E27FC236}">
                <a16:creationId xmlns:a16="http://schemas.microsoft.com/office/drawing/2014/main" id="{A9E0B428-8F55-43C7-8E84-EAD904AF6B5F}"/>
              </a:ext>
            </a:extLst>
          </p:cNvPr>
          <p:cNvSpPr>
            <a:spLocks noGrp="1"/>
          </p:cNvSpPr>
          <p:nvPr>
            <p:ph type="ctrTitle"/>
          </p:nvPr>
        </p:nvSpPr>
        <p:spPr>
          <a:xfrm>
            <a:off x="3741616" y="2560090"/>
            <a:ext cx="10179538" cy="2022081"/>
          </a:xfrm>
        </p:spPr>
        <p:txBody>
          <a:bodyPr vert="horz" lIns="91440" tIns="45720" rIns="91440" bIns="45720" rtlCol="0" anchor="b">
            <a:noAutofit/>
          </a:bodyPr>
          <a:lstStyle/>
          <a:p>
            <a:pPr algn="l"/>
            <a:r>
              <a:rPr lang="en-GB" sz="3200" dirty="0">
                <a:cs typeface="Calibri Light"/>
              </a:rPr>
              <a:t>-Little Wandle scheme </a:t>
            </a:r>
            <a:br>
              <a:rPr lang="en-GB" sz="3200" dirty="0">
                <a:cs typeface="Calibri Light"/>
              </a:rPr>
            </a:br>
            <a:r>
              <a:rPr lang="en-GB" sz="3200" dirty="0">
                <a:cs typeface="Calibri Light"/>
              </a:rPr>
              <a:t>- GPCS Phase 2 and 3</a:t>
            </a:r>
            <a:br>
              <a:rPr lang="en-GB" sz="3200" dirty="0">
                <a:cs typeface="Calibri Light"/>
              </a:rPr>
            </a:br>
            <a:r>
              <a:rPr lang="en-GB" sz="3200" dirty="0">
                <a:cs typeface="Calibri Light"/>
              </a:rPr>
              <a:t>- blending / blending in their heads </a:t>
            </a:r>
            <a:br>
              <a:rPr lang="en-GB" sz="3200" dirty="0">
                <a:cs typeface="Calibri Light"/>
              </a:rPr>
            </a:br>
            <a:r>
              <a:rPr lang="en-GB" sz="3200" dirty="0">
                <a:cs typeface="Calibri Light"/>
              </a:rPr>
              <a:t>- Tricky words </a:t>
            </a:r>
            <a:br>
              <a:rPr lang="en-GB" sz="3200" dirty="0">
                <a:cs typeface="Calibri Light"/>
              </a:rPr>
            </a:br>
            <a:r>
              <a:rPr lang="en-GB" sz="3200" dirty="0">
                <a:cs typeface="Calibri Light"/>
              </a:rPr>
              <a:t>- </a:t>
            </a:r>
            <a:r>
              <a:rPr lang="en-GB" sz="3200" dirty="0">
                <a:cs typeface="Calibri Light"/>
                <a:hlinkClick r:id="rId4"/>
              </a:rPr>
              <a:t>Parent pages</a:t>
            </a:r>
            <a:br>
              <a:rPr lang="en-GB" sz="4000" dirty="0">
                <a:cs typeface="Calibri Light"/>
                <a:hlinkClick r:id="rId4"/>
              </a:rPr>
            </a:br>
            <a:endParaRPr lang="en-GB" dirty="0">
              <a:cs typeface="Calibri Light"/>
            </a:endParaRPr>
          </a:p>
        </p:txBody>
      </p:sp>
    </p:spTree>
    <p:extLst>
      <p:ext uri="{BB962C8B-B14F-4D97-AF65-F5344CB8AC3E}">
        <p14:creationId xmlns:p14="http://schemas.microsoft.com/office/powerpoint/2010/main" val="2641105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9DAA32-5A64-4F07-993D-8C625E368B79}"/>
              </a:ext>
            </a:extLst>
          </p:cNvPr>
          <p:cNvPicPr>
            <a:picLocks noChangeAspect="1"/>
          </p:cNvPicPr>
          <p:nvPr/>
        </p:nvPicPr>
        <p:blipFill>
          <a:blip r:embed="rId3"/>
          <a:stretch>
            <a:fillRect/>
          </a:stretch>
        </p:blipFill>
        <p:spPr>
          <a:xfrm>
            <a:off x="1015915" y="-42737"/>
            <a:ext cx="9924846" cy="7026088"/>
          </a:xfrm>
          <a:prstGeom prst="rect">
            <a:avLst/>
          </a:prstGeom>
        </p:spPr>
      </p:pic>
      <p:sp>
        <p:nvSpPr>
          <p:cNvPr id="2" name="Title 1">
            <a:extLst>
              <a:ext uri="{FF2B5EF4-FFF2-40B4-BE49-F238E27FC236}">
                <a16:creationId xmlns:a16="http://schemas.microsoft.com/office/drawing/2014/main" id="{A9E0B428-8F55-43C7-8E84-EAD904AF6B5F}"/>
              </a:ext>
            </a:extLst>
          </p:cNvPr>
          <p:cNvSpPr>
            <a:spLocks noGrp="1"/>
          </p:cNvSpPr>
          <p:nvPr>
            <p:ph type="ctrTitle"/>
          </p:nvPr>
        </p:nvSpPr>
        <p:spPr>
          <a:xfrm>
            <a:off x="1524000" y="782090"/>
            <a:ext cx="9144000" cy="1983004"/>
          </a:xfrm>
        </p:spPr>
        <p:txBody>
          <a:bodyPr/>
          <a:lstStyle/>
          <a:p>
            <a:r>
              <a:rPr lang="en-GB"/>
              <a:t>Reading</a:t>
            </a:r>
          </a:p>
        </p:txBody>
      </p:sp>
    </p:spTree>
    <p:extLst>
      <p:ext uri="{BB962C8B-B14F-4D97-AF65-F5344CB8AC3E}">
        <p14:creationId xmlns:p14="http://schemas.microsoft.com/office/powerpoint/2010/main" val="3008909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969DAA32-5A64-4F07-993D-8C625E368B79}"/>
              </a:ext>
            </a:extLst>
          </p:cNvPr>
          <p:cNvPicPr>
            <a:picLocks noChangeAspect="1"/>
          </p:cNvPicPr>
          <p:nvPr/>
        </p:nvPicPr>
        <p:blipFill rotWithShape="1">
          <a:blip r:embed="rId3"/>
          <a:srcRect t="10112" b="10398"/>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437145AD-710A-BE3F-AE24-D21D365F89C8}"/>
              </a:ext>
            </a:extLst>
          </p:cNvPr>
          <p:cNvSpPr txBox="1"/>
          <p:nvPr/>
        </p:nvSpPr>
        <p:spPr>
          <a:xfrm>
            <a:off x="2826683" y="2028264"/>
            <a:ext cx="7729257"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400" dirty="0">
                <a:cs typeface="Calibri" panose="020F0502020204030204"/>
              </a:rPr>
              <a:t>Little Wandle phonics scheme</a:t>
            </a:r>
          </a:p>
          <a:p>
            <a:pPr marL="285750" indent="-285750">
              <a:buFont typeface="Arial"/>
              <a:buChar char="•"/>
            </a:pPr>
            <a:r>
              <a:rPr lang="en-GB" sz="2400" dirty="0">
                <a:cs typeface="Calibri" panose="020F0502020204030204"/>
              </a:rPr>
              <a:t>Data and assessment</a:t>
            </a:r>
          </a:p>
          <a:p>
            <a:pPr marL="285750" indent="-285750">
              <a:buFont typeface="Arial"/>
              <a:buChar char="•"/>
            </a:pPr>
            <a:r>
              <a:rPr lang="en-GB" sz="2400" dirty="0">
                <a:cs typeface="Calibri" panose="020F0502020204030204"/>
              </a:rPr>
              <a:t>Phonics interventions</a:t>
            </a:r>
          </a:p>
          <a:p>
            <a:pPr marL="285750" indent="-285750">
              <a:buFont typeface="Arial"/>
              <a:buChar char="•"/>
            </a:pPr>
            <a:r>
              <a:rPr lang="en-GB" sz="2400" dirty="0">
                <a:cs typeface="Calibri" panose="020F0502020204030204"/>
              </a:rPr>
              <a:t>Flood Fill reading – decoding, prosody, comprehension </a:t>
            </a:r>
          </a:p>
          <a:p>
            <a:pPr marL="285750" indent="-285750">
              <a:buFont typeface="Arial"/>
              <a:buChar char="•"/>
            </a:pPr>
            <a:r>
              <a:rPr lang="en-GB" sz="2400" dirty="0">
                <a:cs typeface="Calibri" panose="020F0502020204030204"/>
              </a:rPr>
              <a:t>Wednesday book</a:t>
            </a:r>
          </a:p>
          <a:p>
            <a:pPr marL="285750" indent="-285750">
              <a:buFont typeface="Arial"/>
              <a:buChar char="•"/>
            </a:pPr>
            <a:r>
              <a:rPr lang="en-GB" sz="2400" dirty="0">
                <a:cs typeface="Calibri" panose="020F0502020204030204"/>
                <a:hlinkClick r:id="rId4"/>
              </a:rPr>
              <a:t>Collins Hub</a:t>
            </a:r>
            <a:endParaRPr lang="en-GB" sz="2400" dirty="0">
              <a:cs typeface="Calibri" panose="020F0502020204030204"/>
            </a:endParaRPr>
          </a:p>
          <a:p>
            <a:pPr marL="285750" indent="-285750">
              <a:buFont typeface="Arial"/>
              <a:buChar char="•"/>
            </a:pPr>
            <a:r>
              <a:rPr lang="en-GB" sz="2400" dirty="0">
                <a:cs typeface="Calibri" panose="020F0502020204030204"/>
              </a:rPr>
              <a:t>Decodable /Library book – Friday </a:t>
            </a:r>
          </a:p>
          <a:p>
            <a:endParaRPr lang="en-GB" sz="2400" dirty="0">
              <a:cs typeface="Calibri" panose="020F0502020204030204"/>
            </a:endParaRPr>
          </a:p>
          <a:p>
            <a:pPr marL="285750" indent="-285750">
              <a:buFont typeface="Arial"/>
              <a:buChar char="•"/>
            </a:pPr>
            <a:endParaRPr lang="en-GB" sz="2400" dirty="0">
              <a:cs typeface="Calibri" panose="020F0502020204030204"/>
            </a:endParaRPr>
          </a:p>
        </p:txBody>
      </p:sp>
    </p:spTree>
    <p:extLst>
      <p:ext uri="{BB962C8B-B14F-4D97-AF65-F5344CB8AC3E}">
        <p14:creationId xmlns:p14="http://schemas.microsoft.com/office/powerpoint/2010/main" val="1837990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969DAA32-5A64-4F07-993D-8C625E368B79}"/>
              </a:ext>
            </a:extLst>
          </p:cNvPr>
          <p:cNvPicPr>
            <a:picLocks noChangeAspect="1"/>
          </p:cNvPicPr>
          <p:nvPr/>
        </p:nvPicPr>
        <p:blipFill rotWithShape="1">
          <a:blip r:embed="rId3"/>
          <a:srcRect t="10112" b="10398"/>
          <a:stretch/>
        </p:blipFill>
        <p:spPr>
          <a:xfrm>
            <a:off x="104192" y="0"/>
            <a:ext cx="12191980" cy="6856718"/>
          </a:xfrm>
          <a:prstGeom prst="rect">
            <a:avLst/>
          </a:prstGeom>
        </p:spPr>
      </p:pic>
      <p:sp>
        <p:nvSpPr>
          <p:cNvPr id="2" name="TextBox 1">
            <a:extLst>
              <a:ext uri="{FF2B5EF4-FFF2-40B4-BE49-F238E27FC236}">
                <a16:creationId xmlns:a16="http://schemas.microsoft.com/office/drawing/2014/main" id="{437145AD-710A-BE3F-AE24-D21D365F89C8}"/>
              </a:ext>
            </a:extLst>
          </p:cNvPr>
          <p:cNvSpPr txBox="1"/>
          <p:nvPr/>
        </p:nvSpPr>
        <p:spPr>
          <a:xfrm>
            <a:off x="1970157" y="523555"/>
            <a:ext cx="772925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400" dirty="0">
                <a:cs typeface="Calibri" panose="020F0502020204030204"/>
              </a:rPr>
              <a:t>RE </a:t>
            </a:r>
          </a:p>
        </p:txBody>
      </p:sp>
      <p:sp>
        <p:nvSpPr>
          <p:cNvPr id="5" name="TextBox 4">
            <a:extLst>
              <a:ext uri="{FF2B5EF4-FFF2-40B4-BE49-F238E27FC236}">
                <a16:creationId xmlns:a16="http://schemas.microsoft.com/office/drawing/2014/main" id="{AEE875CE-BD21-4124-99CB-B36E91D6FE97}"/>
              </a:ext>
            </a:extLst>
          </p:cNvPr>
          <p:cNvSpPr txBox="1"/>
          <p:nvPr/>
        </p:nvSpPr>
        <p:spPr>
          <a:xfrm>
            <a:off x="2072825" y="1292996"/>
            <a:ext cx="7729257"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panose="020B0604020202020204" pitchFamily="34" charset="0"/>
              <a:buChar char="•"/>
            </a:pPr>
            <a:r>
              <a:rPr lang="en-GB" sz="3200" dirty="0">
                <a:cs typeface="Calibri" panose="020F0502020204030204"/>
              </a:rPr>
              <a:t>Each topic is taught through an RE day</a:t>
            </a:r>
          </a:p>
          <a:p>
            <a:pPr marL="571500" indent="-571500">
              <a:buFont typeface="Arial" panose="020B0604020202020204" pitchFamily="34" charset="0"/>
              <a:buChar char="•"/>
            </a:pPr>
            <a:r>
              <a:rPr lang="en-GB" sz="3200" dirty="0">
                <a:cs typeface="Calibri" panose="020F0502020204030204"/>
              </a:rPr>
              <a:t>Adult led activities themed around our big question for the topic. </a:t>
            </a:r>
          </a:p>
          <a:p>
            <a:pPr marL="571500" indent="-571500">
              <a:buFont typeface="Arial" panose="020B0604020202020204" pitchFamily="34" charset="0"/>
              <a:buChar char="•"/>
            </a:pPr>
            <a:r>
              <a:rPr lang="en-GB" sz="3200" dirty="0">
                <a:cs typeface="Calibri" panose="020F0502020204030204"/>
              </a:rPr>
              <a:t>Continuous provision activities linked to the big question.</a:t>
            </a:r>
          </a:p>
          <a:p>
            <a:pPr marL="571500" indent="-571500">
              <a:buFont typeface="Arial" panose="020B0604020202020204" pitchFamily="34" charset="0"/>
              <a:buChar char="•"/>
            </a:pPr>
            <a:r>
              <a:rPr lang="en-GB" sz="3200" dirty="0">
                <a:cs typeface="Calibri" panose="020F0502020204030204"/>
              </a:rPr>
              <a:t>We take pictures and evidence the children's answers in our whole class RE book. </a:t>
            </a:r>
          </a:p>
        </p:txBody>
      </p:sp>
    </p:spTree>
    <p:extLst>
      <p:ext uri="{BB962C8B-B14F-4D97-AF65-F5344CB8AC3E}">
        <p14:creationId xmlns:p14="http://schemas.microsoft.com/office/powerpoint/2010/main" val="2966539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969DAA32-5A64-4F07-993D-8C625E368B79}"/>
              </a:ext>
            </a:extLst>
          </p:cNvPr>
          <p:cNvPicPr>
            <a:picLocks noChangeAspect="1"/>
          </p:cNvPicPr>
          <p:nvPr/>
        </p:nvPicPr>
        <p:blipFill rotWithShape="1">
          <a:blip r:embed="rId3"/>
          <a:srcRect t="10112" b="10398"/>
          <a:stretch/>
        </p:blipFill>
        <p:spPr>
          <a:xfrm>
            <a:off x="104192" y="0"/>
            <a:ext cx="12191980" cy="6856718"/>
          </a:xfrm>
          <a:prstGeom prst="rect">
            <a:avLst/>
          </a:prstGeom>
        </p:spPr>
      </p:pic>
      <p:sp>
        <p:nvSpPr>
          <p:cNvPr id="2" name="TextBox 1">
            <a:extLst>
              <a:ext uri="{FF2B5EF4-FFF2-40B4-BE49-F238E27FC236}">
                <a16:creationId xmlns:a16="http://schemas.microsoft.com/office/drawing/2014/main" id="{437145AD-710A-BE3F-AE24-D21D365F89C8}"/>
              </a:ext>
            </a:extLst>
          </p:cNvPr>
          <p:cNvSpPr txBox="1"/>
          <p:nvPr/>
        </p:nvSpPr>
        <p:spPr>
          <a:xfrm>
            <a:off x="1970157" y="523555"/>
            <a:ext cx="772925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400" dirty="0">
                <a:cs typeface="Calibri" panose="020F0502020204030204"/>
              </a:rPr>
              <a:t>Music </a:t>
            </a:r>
          </a:p>
        </p:txBody>
      </p:sp>
      <p:sp>
        <p:nvSpPr>
          <p:cNvPr id="5" name="TextBox 4">
            <a:extLst>
              <a:ext uri="{FF2B5EF4-FFF2-40B4-BE49-F238E27FC236}">
                <a16:creationId xmlns:a16="http://schemas.microsoft.com/office/drawing/2014/main" id="{AEE875CE-BD21-4124-99CB-B36E91D6FE97}"/>
              </a:ext>
            </a:extLst>
          </p:cNvPr>
          <p:cNvSpPr txBox="1"/>
          <p:nvPr/>
        </p:nvSpPr>
        <p:spPr>
          <a:xfrm>
            <a:off x="2072825" y="1292996"/>
            <a:ext cx="7729257"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cs typeface="Calibri" panose="020F0502020204030204"/>
              </a:rPr>
              <a:t>Music will be taught by rhyme time by class teachers.</a:t>
            </a:r>
          </a:p>
          <a:p>
            <a:r>
              <a:rPr lang="en-GB" sz="3200" dirty="0">
                <a:cs typeface="Calibri" panose="020F0502020204030204"/>
              </a:rPr>
              <a:t>Singing assembly weekly where children will be taught to sing as a whole school </a:t>
            </a:r>
          </a:p>
          <a:p>
            <a:r>
              <a:rPr lang="en-GB" sz="3200" dirty="0">
                <a:cs typeface="Calibri" panose="020F0502020204030204"/>
              </a:rPr>
              <a:t>The Christmas play will be taught by Miss Wilson using her musical theatre degree </a:t>
            </a:r>
          </a:p>
        </p:txBody>
      </p:sp>
    </p:spTree>
    <p:extLst>
      <p:ext uri="{BB962C8B-B14F-4D97-AF65-F5344CB8AC3E}">
        <p14:creationId xmlns:p14="http://schemas.microsoft.com/office/powerpoint/2010/main" val="3674309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9DAA32-5A64-4F07-993D-8C625E368B79}"/>
              </a:ext>
            </a:extLst>
          </p:cNvPr>
          <p:cNvPicPr>
            <a:picLocks noChangeAspect="1"/>
          </p:cNvPicPr>
          <p:nvPr/>
        </p:nvPicPr>
        <p:blipFill>
          <a:blip r:embed="rId2"/>
          <a:stretch>
            <a:fillRect/>
          </a:stretch>
        </p:blipFill>
        <p:spPr>
          <a:xfrm>
            <a:off x="1522063" y="0"/>
            <a:ext cx="9689523" cy="6858000"/>
          </a:xfrm>
          <a:prstGeom prst="rect">
            <a:avLst/>
          </a:prstGeom>
        </p:spPr>
      </p:pic>
      <p:sp>
        <p:nvSpPr>
          <p:cNvPr id="2" name="Title 1">
            <a:extLst>
              <a:ext uri="{FF2B5EF4-FFF2-40B4-BE49-F238E27FC236}">
                <a16:creationId xmlns:a16="http://schemas.microsoft.com/office/drawing/2014/main" id="{A9E0B428-8F55-43C7-8E84-EAD904AF6B5F}"/>
              </a:ext>
            </a:extLst>
          </p:cNvPr>
          <p:cNvSpPr>
            <a:spLocks noGrp="1"/>
          </p:cNvSpPr>
          <p:nvPr>
            <p:ph type="ctrTitle"/>
          </p:nvPr>
        </p:nvSpPr>
        <p:spPr>
          <a:xfrm>
            <a:off x="1299308" y="2237706"/>
            <a:ext cx="9144000" cy="1650851"/>
          </a:xfrm>
        </p:spPr>
        <p:txBody>
          <a:bodyPr>
            <a:normAutofit/>
          </a:bodyPr>
          <a:lstStyle/>
          <a:p>
            <a:r>
              <a:rPr lang="en-GB" dirty="0">
                <a:cs typeface="Calibri Light"/>
              </a:rPr>
              <a:t>Seesaw</a:t>
            </a:r>
          </a:p>
        </p:txBody>
      </p:sp>
    </p:spTree>
    <p:extLst>
      <p:ext uri="{BB962C8B-B14F-4D97-AF65-F5344CB8AC3E}">
        <p14:creationId xmlns:p14="http://schemas.microsoft.com/office/powerpoint/2010/main" val="350560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9DAA32-5A64-4F07-993D-8C625E368B79}"/>
              </a:ext>
            </a:extLst>
          </p:cNvPr>
          <p:cNvPicPr>
            <a:picLocks noChangeAspect="1"/>
          </p:cNvPicPr>
          <p:nvPr/>
        </p:nvPicPr>
        <p:blipFill>
          <a:blip r:embed="rId2"/>
          <a:stretch>
            <a:fillRect/>
          </a:stretch>
        </p:blipFill>
        <p:spPr>
          <a:xfrm>
            <a:off x="1447418" y="0"/>
            <a:ext cx="9689523" cy="6858000"/>
          </a:xfrm>
          <a:prstGeom prst="rect">
            <a:avLst/>
          </a:prstGeom>
        </p:spPr>
      </p:pic>
      <p:sp>
        <p:nvSpPr>
          <p:cNvPr id="3" name="TextBox 2">
            <a:extLst>
              <a:ext uri="{FF2B5EF4-FFF2-40B4-BE49-F238E27FC236}">
                <a16:creationId xmlns:a16="http://schemas.microsoft.com/office/drawing/2014/main" id="{5F823606-F932-DABD-D7CE-1A9BD6DD728C}"/>
              </a:ext>
            </a:extLst>
          </p:cNvPr>
          <p:cNvSpPr txBox="1"/>
          <p:nvPr/>
        </p:nvSpPr>
        <p:spPr>
          <a:xfrm>
            <a:off x="3550807" y="2086966"/>
            <a:ext cx="587863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GB" dirty="0">
              <a:ea typeface="+mn-lt"/>
              <a:cs typeface="+mn-lt"/>
            </a:endParaRPr>
          </a:p>
          <a:p>
            <a:pPr marL="285750" indent="-285750">
              <a:buFont typeface="Arial"/>
              <a:buChar char="•"/>
            </a:pPr>
            <a:r>
              <a:rPr lang="en-GB" dirty="0">
                <a:ea typeface="+mn-lt"/>
                <a:cs typeface="+mn-lt"/>
              </a:rPr>
              <a:t>Builds a record of a child's experiences, development and learning journey through their early years education.</a:t>
            </a:r>
          </a:p>
          <a:p>
            <a:pPr marL="285750" indent="-285750">
              <a:buFont typeface="Arial"/>
              <a:buChar char="•"/>
            </a:pPr>
            <a:r>
              <a:rPr lang="en-GB" dirty="0">
                <a:ea typeface="+mn-lt"/>
                <a:cs typeface="+mn-lt"/>
              </a:rPr>
              <a:t>Weekly round up of learning</a:t>
            </a:r>
          </a:p>
          <a:p>
            <a:pPr marL="285750" indent="-285750">
              <a:buFont typeface="Arial,Sans-Serif"/>
              <a:buChar char="•"/>
            </a:pPr>
            <a:r>
              <a:rPr lang="en-US" dirty="0">
                <a:ea typeface="+mn-lt"/>
                <a:cs typeface="+mn-lt"/>
              </a:rPr>
              <a:t>Recording their weekly journey </a:t>
            </a:r>
          </a:p>
          <a:p>
            <a:pPr marL="285750" indent="-285750">
              <a:buFont typeface="Arial,Sans-Serif"/>
              <a:buChar char="•"/>
            </a:pPr>
            <a:r>
              <a:rPr lang="en-US" dirty="0">
                <a:ea typeface="+mn-lt"/>
                <a:cs typeface="+mn-lt"/>
              </a:rPr>
              <a:t>Used as a tool to provide pictures and showing progress </a:t>
            </a:r>
            <a:r>
              <a:rPr lang="en-US" i="1" dirty="0">
                <a:solidFill>
                  <a:srgbClr val="FF0000"/>
                </a:solidFill>
                <a:ea typeface="+mn-lt"/>
                <a:cs typeface="+mn-lt"/>
              </a:rPr>
              <a:t>as well as folders</a:t>
            </a:r>
          </a:p>
          <a:p>
            <a:endParaRPr lang="en-GB" dirty="0">
              <a:cs typeface="Calibri"/>
            </a:endParaRPr>
          </a:p>
          <a:p>
            <a:endParaRPr lang="en-GB" dirty="0">
              <a:cs typeface="Calibri"/>
            </a:endParaRPr>
          </a:p>
          <a:p>
            <a:pPr marL="285750" indent="-285750">
              <a:buFont typeface="Arial,Sans-Serif"/>
              <a:buChar char="•"/>
            </a:pPr>
            <a:endParaRPr lang="en-GB" dirty="0">
              <a:cs typeface="Calibri"/>
            </a:endParaRPr>
          </a:p>
        </p:txBody>
      </p:sp>
      <p:sp>
        <p:nvSpPr>
          <p:cNvPr id="5" name="Title 1">
            <a:extLst>
              <a:ext uri="{FF2B5EF4-FFF2-40B4-BE49-F238E27FC236}">
                <a16:creationId xmlns:a16="http://schemas.microsoft.com/office/drawing/2014/main" id="{BE8A8488-1E44-4059-AEFF-586C18742751}"/>
              </a:ext>
            </a:extLst>
          </p:cNvPr>
          <p:cNvSpPr>
            <a:spLocks noGrp="1"/>
          </p:cNvSpPr>
          <p:nvPr>
            <p:ph type="ctrTitle"/>
          </p:nvPr>
        </p:nvSpPr>
        <p:spPr>
          <a:xfrm>
            <a:off x="1243325" y="0"/>
            <a:ext cx="9144000" cy="1650851"/>
          </a:xfrm>
        </p:spPr>
        <p:txBody>
          <a:bodyPr>
            <a:normAutofit/>
          </a:bodyPr>
          <a:lstStyle/>
          <a:p>
            <a:r>
              <a:rPr lang="en-GB" dirty="0">
                <a:cs typeface="Calibri Light"/>
              </a:rPr>
              <a:t>Seesaw</a:t>
            </a:r>
          </a:p>
        </p:txBody>
      </p:sp>
      <p:sp>
        <p:nvSpPr>
          <p:cNvPr id="2" name="AutoShape 2" descr="https://ukc-powerpoint.officeapps.live.com/pods/GetClipboardImage.ashx?Id=d265647e-8f50-421f-83bf-cc4ede7aeaec&amp;DC=GUK2&amp;pkey=e5061d4b-edf6-4412-a9a6-599291f7531c&amp;wdwaccluster=GUK2">
            <a:extLst>
              <a:ext uri="{FF2B5EF4-FFF2-40B4-BE49-F238E27FC236}">
                <a16:creationId xmlns:a16="http://schemas.microsoft.com/office/drawing/2014/main" id="{0385E93B-BBF3-419A-B90F-AE363AA0CD7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43808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0F6700A-4339-4723-9277-24C121750477}"/>
              </a:ext>
            </a:extLst>
          </p:cNvPr>
          <p:cNvSpPr txBox="1"/>
          <p:nvPr/>
        </p:nvSpPr>
        <p:spPr>
          <a:xfrm>
            <a:off x="0" y="1123185"/>
            <a:ext cx="7299158" cy="5601533"/>
          </a:xfrm>
          <a:prstGeom prst="rect">
            <a:avLst/>
          </a:prstGeom>
          <a:noFill/>
        </p:spPr>
        <p:txBody>
          <a:bodyPr wrap="square" rtlCol="0">
            <a:spAutoFit/>
          </a:bodyPr>
          <a:lstStyle/>
          <a:p>
            <a:r>
              <a:rPr lang="en-GB" sz="3200" u="sng" dirty="0">
                <a:solidFill>
                  <a:schemeClr val="accent2"/>
                </a:solidFill>
                <a:latin typeface="NTPreCursivefk" panose="03000400000000000000" pitchFamily="66" charset="0"/>
              </a:rPr>
              <a:t>Free Workshop for Parents &amp; Carers</a:t>
            </a:r>
          </a:p>
          <a:p>
            <a:r>
              <a:rPr lang="en-GB" sz="2400" dirty="0">
                <a:solidFill>
                  <a:schemeClr val="accent2"/>
                </a:solidFill>
                <a:latin typeface="NTPreCursivefk" panose="03000400000000000000" pitchFamily="66" charset="0"/>
              </a:rPr>
              <a:t>Dates: 5</a:t>
            </a:r>
            <a:r>
              <a:rPr lang="en-GB" sz="2400" baseline="30000" dirty="0">
                <a:solidFill>
                  <a:schemeClr val="accent2"/>
                </a:solidFill>
                <a:latin typeface="NTPreCursivefk" panose="03000400000000000000" pitchFamily="66" charset="0"/>
              </a:rPr>
              <a:t>th</a:t>
            </a:r>
            <a:r>
              <a:rPr lang="en-GB" sz="2400" dirty="0">
                <a:solidFill>
                  <a:schemeClr val="accent2"/>
                </a:solidFill>
                <a:latin typeface="NTPreCursivefk" panose="03000400000000000000" pitchFamily="66" charset="0"/>
              </a:rPr>
              <a:t> November – 3</a:t>
            </a:r>
            <a:r>
              <a:rPr lang="en-GB" sz="2400" baseline="30000" dirty="0">
                <a:solidFill>
                  <a:schemeClr val="accent2"/>
                </a:solidFill>
                <a:latin typeface="NTPreCursivefk" panose="03000400000000000000" pitchFamily="66" charset="0"/>
              </a:rPr>
              <a:t>rd</a:t>
            </a:r>
            <a:r>
              <a:rPr lang="en-GB" sz="2400" dirty="0">
                <a:solidFill>
                  <a:schemeClr val="accent2"/>
                </a:solidFill>
                <a:latin typeface="NTPreCursivefk" panose="03000400000000000000" pitchFamily="66" charset="0"/>
              </a:rPr>
              <a:t> December (Attendance to all sessions is preferred)  </a:t>
            </a:r>
          </a:p>
          <a:p>
            <a:r>
              <a:rPr lang="en-GB" sz="2400" dirty="0">
                <a:solidFill>
                  <a:schemeClr val="accent2"/>
                </a:solidFill>
                <a:latin typeface="NTPreCursivefk" panose="03000400000000000000" pitchFamily="66" charset="0"/>
              </a:rPr>
              <a:t>Times: 9-11am</a:t>
            </a:r>
          </a:p>
          <a:p>
            <a:endParaRPr lang="en-GB" sz="2400" dirty="0">
              <a:latin typeface="NTPreCursivefk" panose="03000400000000000000" pitchFamily="66" charset="0"/>
            </a:endParaRPr>
          </a:p>
          <a:p>
            <a:r>
              <a:rPr lang="en-GB" sz="2400" dirty="0">
                <a:latin typeface="NTPreCursivefk" panose="03000400000000000000" pitchFamily="66" charset="0"/>
              </a:rPr>
              <a:t>Over the five weeks, we’ll explore and exchange ideas on supporting children’s emotional well-being, their social interactions, and ways to assist them both academically and emotionally at home. This also offers a fantastic opportunity to connect with other parents from across the school on a weekly basis.   </a:t>
            </a:r>
          </a:p>
          <a:p>
            <a:endParaRPr lang="en-GB" sz="2400" dirty="0">
              <a:latin typeface="NTPreCursivefk" panose="03000400000000000000" pitchFamily="66" charset="0"/>
            </a:endParaRPr>
          </a:p>
          <a:p>
            <a:r>
              <a:rPr lang="en-GB" sz="2400" dirty="0">
                <a:latin typeface="NTPreCursivefk" panose="03000400000000000000" pitchFamily="66" charset="0"/>
              </a:rPr>
              <a:t>Please complete a referral form or discuss this opportunity with your Class Teacher</a:t>
            </a:r>
          </a:p>
          <a:p>
            <a:endParaRPr lang="en-GB" sz="2400" dirty="0">
              <a:latin typeface="NTPreCursivefk" panose="03000400000000000000" pitchFamily="66" charset="0"/>
            </a:endParaRPr>
          </a:p>
          <a:p>
            <a:pPr marL="285750" indent="-285750">
              <a:buFont typeface="Arial" panose="020B0604020202020204" pitchFamily="34" charset="0"/>
              <a:buChar char="•"/>
            </a:pPr>
            <a:endParaRPr lang="en-GB" sz="1400" dirty="0"/>
          </a:p>
        </p:txBody>
      </p:sp>
      <p:pic>
        <p:nvPicPr>
          <p:cNvPr id="3" name="Picture 2">
            <a:extLst>
              <a:ext uri="{FF2B5EF4-FFF2-40B4-BE49-F238E27FC236}">
                <a16:creationId xmlns:a16="http://schemas.microsoft.com/office/drawing/2014/main" id="{E3A2E4C3-BA83-474A-9E14-43511BBC61FB}"/>
              </a:ext>
            </a:extLst>
          </p:cNvPr>
          <p:cNvPicPr>
            <a:picLocks noChangeAspect="1"/>
          </p:cNvPicPr>
          <p:nvPr/>
        </p:nvPicPr>
        <p:blipFill>
          <a:blip r:embed="rId2"/>
          <a:stretch>
            <a:fillRect/>
          </a:stretch>
        </p:blipFill>
        <p:spPr>
          <a:xfrm>
            <a:off x="0" y="4336"/>
            <a:ext cx="3096126" cy="1118849"/>
          </a:xfrm>
          <a:prstGeom prst="rect">
            <a:avLst/>
          </a:prstGeom>
        </p:spPr>
      </p:pic>
      <p:pic>
        <p:nvPicPr>
          <p:cNvPr id="7" name="Picture 6">
            <a:extLst>
              <a:ext uri="{FF2B5EF4-FFF2-40B4-BE49-F238E27FC236}">
                <a16:creationId xmlns:a16="http://schemas.microsoft.com/office/drawing/2014/main" id="{B0AFFFB8-8B36-43BF-97BE-4AD1140BBCAB}"/>
              </a:ext>
            </a:extLst>
          </p:cNvPr>
          <p:cNvPicPr>
            <a:picLocks noChangeAspect="1"/>
          </p:cNvPicPr>
          <p:nvPr/>
        </p:nvPicPr>
        <p:blipFill>
          <a:blip r:embed="rId3"/>
          <a:stretch>
            <a:fillRect/>
          </a:stretch>
        </p:blipFill>
        <p:spPr>
          <a:xfrm>
            <a:off x="8282681" y="319594"/>
            <a:ext cx="3587739" cy="2923343"/>
          </a:xfrm>
          <a:prstGeom prst="rect">
            <a:avLst/>
          </a:prstGeom>
        </p:spPr>
      </p:pic>
      <p:sp>
        <p:nvSpPr>
          <p:cNvPr id="9" name="TextBox 8">
            <a:extLst>
              <a:ext uri="{FF2B5EF4-FFF2-40B4-BE49-F238E27FC236}">
                <a16:creationId xmlns:a16="http://schemas.microsoft.com/office/drawing/2014/main" id="{6F93F341-5133-4820-BAF7-1D0139EB9B8C}"/>
              </a:ext>
            </a:extLst>
          </p:cNvPr>
          <p:cNvSpPr txBox="1"/>
          <p:nvPr/>
        </p:nvSpPr>
        <p:spPr>
          <a:xfrm>
            <a:off x="8282681" y="3329127"/>
            <a:ext cx="3471354" cy="830997"/>
          </a:xfrm>
          <a:prstGeom prst="rect">
            <a:avLst/>
          </a:prstGeom>
          <a:noFill/>
        </p:spPr>
        <p:txBody>
          <a:bodyPr wrap="square" rtlCol="0">
            <a:spAutoFit/>
          </a:bodyPr>
          <a:lstStyle/>
          <a:p>
            <a:r>
              <a:rPr lang="en-GB" sz="2400" dirty="0">
                <a:solidFill>
                  <a:srgbClr val="B72025"/>
                </a:solidFill>
                <a:latin typeface="NTPreCursivefk" panose="03000400000000000000" pitchFamily="66" charset="0"/>
              </a:rPr>
              <a:t>Please see the website calendar and emails for dates.</a:t>
            </a:r>
          </a:p>
        </p:txBody>
      </p:sp>
    </p:spTree>
    <p:extLst>
      <p:ext uri="{BB962C8B-B14F-4D97-AF65-F5344CB8AC3E}">
        <p14:creationId xmlns:p14="http://schemas.microsoft.com/office/powerpoint/2010/main" val="2028409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01B3CC-B49F-4CE0-B198-228D1D428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4">
            <a:extLst>
              <a:ext uri="{FF2B5EF4-FFF2-40B4-BE49-F238E27FC236}">
                <a16:creationId xmlns:a16="http://schemas.microsoft.com/office/drawing/2014/main" id="{7DC78FEA-8F49-6DC7-8058-9F4DC00E289E}"/>
              </a:ext>
            </a:extLst>
          </p:cNvPr>
          <p:cNvPicPr>
            <a:picLocks noChangeAspect="1"/>
          </p:cNvPicPr>
          <p:nvPr/>
        </p:nvPicPr>
        <p:blipFill rotWithShape="1">
          <a:blip r:embed="rId3"/>
          <a:srcRect l="5948" r="8950"/>
          <a:stretch/>
        </p:blipFill>
        <p:spPr>
          <a:xfrm>
            <a:off x="321734" y="557189"/>
            <a:ext cx="4276956" cy="5743616"/>
          </a:xfrm>
          <a:prstGeom prst="rect">
            <a:avLst/>
          </a:prstGeom>
        </p:spPr>
      </p:pic>
      <p:pic>
        <p:nvPicPr>
          <p:cNvPr id="4" name="Picture 3">
            <a:extLst>
              <a:ext uri="{FF2B5EF4-FFF2-40B4-BE49-F238E27FC236}">
                <a16:creationId xmlns:a16="http://schemas.microsoft.com/office/drawing/2014/main" id="{969DAA32-5A64-4F07-993D-8C625E368B79}"/>
              </a:ext>
            </a:extLst>
          </p:cNvPr>
          <p:cNvPicPr>
            <a:picLocks noChangeAspect="1"/>
          </p:cNvPicPr>
          <p:nvPr/>
        </p:nvPicPr>
        <p:blipFill rotWithShape="1">
          <a:blip r:embed="rId4"/>
          <a:srcRect l="9690" r="2878" b="-2"/>
          <a:stretch/>
        </p:blipFill>
        <p:spPr>
          <a:xfrm>
            <a:off x="4772525" y="557189"/>
            <a:ext cx="7097742" cy="5743616"/>
          </a:xfrm>
          <a:prstGeom prst="rect">
            <a:avLst/>
          </a:prstGeom>
        </p:spPr>
      </p:pic>
      <p:sp>
        <p:nvSpPr>
          <p:cNvPr id="5" name="TextBox 4">
            <a:extLst>
              <a:ext uri="{FF2B5EF4-FFF2-40B4-BE49-F238E27FC236}">
                <a16:creationId xmlns:a16="http://schemas.microsoft.com/office/drawing/2014/main" id="{36A0D686-533A-BD45-3FC7-EAE33FC0833F}"/>
              </a:ext>
            </a:extLst>
          </p:cNvPr>
          <p:cNvSpPr txBox="1"/>
          <p:nvPr/>
        </p:nvSpPr>
        <p:spPr>
          <a:xfrm>
            <a:off x="6095999" y="1613647"/>
            <a:ext cx="4650441"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400">
                <a:cs typeface="Calibri" panose="020F0502020204030204"/>
              </a:rPr>
              <a:t>Hook and story</a:t>
            </a:r>
          </a:p>
          <a:p>
            <a:pPr marL="285750" indent="-285750">
              <a:buFont typeface="Arial"/>
              <a:buChar char="•"/>
            </a:pPr>
            <a:r>
              <a:rPr lang="en-GB" sz="2400">
                <a:cs typeface="Calibri" panose="020F0502020204030204"/>
              </a:rPr>
              <a:t>Story map</a:t>
            </a:r>
          </a:p>
          <a:p>
            <a:pPr marL="285750" indent="-285750">
              <a:buFont typeface="Arial"/>
              <a:buChar char="•"/>
            </a:pPr>
            <a:r>
              <a:rPr lang="en-GB" sz="2400">
                <a:cs typeface="Calibri" panose="020F0502020204030204"/>
              </a:rPr>
              <a:t>Talk4Writing actions</a:t>
            </a:r>
          </a:p>
          <a:p>
            <a:pPr marL="285750" indent="-285750">
              <a:buFont typeface="Arial"/>
              <a:buChar char="•"/>
            </a:pPr>
            <a:r>
              <a:rPr lang="en-GB" sz="2400">
                <a:cs typeface="Calibri" panose="020F0502020204030204"/>
              </a:rPr>
              <a:t>Role play and continuous provision</a:t>
            </a:r>
          </a:p>
          <a:p>
            <a:pPr marL="285750" indent="-285750">
              <a:buFont typeface="Arial"/>
              <a:buChar char="•"/>
            </a:pPr>
            <a:r>
              <a:rPr lang="en-GB" sz="2400">
                <a:cs typeface="Calibri" panose="020F0502020204030204"/>
              </a:rPr>
              <a:t>Links to writing</a:t>
            </a:r>
          </a:p>
          <a:p>
            <a:pPr marL="285750" indent="-285750">
              <a:buFont typeface="Arial"/>
              <a:buChar char="•"/>
            </a:pPr>
            <a:r>
              <a:rPr lang="en-GB" sz="2400">
                <a:cs typeface="Calibri" panose="020F0502020204030204"/>
              </a:rPr>
              <a:t>Foundations of story-telling </a:t>
            </a:r>
          </a:p>
          <a:p>
            <a:pPr marL="285750" indent="-285750">
              <a:buFont typeface="Arial"/>
              <a:buChar char="•"/>
            </a:pPr>
            <a:r>
              <a:rPr lang="en-GB" sz="2400">
                <a:cs typeface="Calibri" panose="020F0502020204030204"/>
              </a:rPr>
              <a:t>Rich descriptive vocabulary</a:t>
            </a:r>
          </a:p>
          <a:p>
            <a:pPr marL="285750" indent="-285750">
              <a:buFont typeface="Arial"/>
              <a:buChar char="•"/>
            </a:pPr>
            <a:r>
              <a:rPr lang="en-GB" sz="2400">
                <a:cs typeface="Calibri" panose="020F0502020204030204"/>
              </a:rPr>
              <a:t>Imitation, innovation, invention</a:t>
            </a:r>
          </a:p>
          <a:p>
            <a:endParaRPr lang="en-GB">
              <a:cs typeface="Calibri" panose="020F0502020204030204"/>
            </a:endParaRPr>
          </a:p>
          <a:p>
            <a:pPr marL="285750" indent="-285750">
              <a:buFont typeface="Arial"/>
              <a:buChar char="•"/>
            </a:pPr>
            <a:endParaRPr lang="en-GB">
              <a:cs typeface="Calibri" panose="020F0502020204030204"/>
            </a:endParaRPr>
          </a:p>
        </p:txBody>
      </p:sp>
    </p:spTree>
    <p:extLst>
      <p:ext uri="{BB962C8B-B14F-4D97-AF65-F5344CB8AC3E}">
        <p14:creationId xmlns:p14="http://schemas.microsoft.com/office/powerpoint/2010/main" val="2326720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9DAA32-5A64-4F07-993D-8C625E368B79}"/>
              </a:ext>
            </a:extLst>
          </p:cNvPr>
          <p:cNvPicPr>
            <a:picLocks noChangeAspect="1"/>
          </p:cNvPicPr>
          <p:nvPr/>
        </p:nvPicPr>
        <p:blipFill>
          <a:blip r:embed="rId2"/>
          <a:stretch>
            <a:fillRect/>
          </a:stretch>
        </p:blipFill>
        <p:spPr>
          <a:xfrm>
            <a:off x="1522063" y="0"/>
            <a:ext cx="9689523" cy="6858000"/>
          </a:xfrm>
          <a:prstGeom prst="rect">
            <a:avLst/>
          </a:prstGeom>
        </p:spPr>
      </p:pic>
      <p:sp>
        <p:nvSpPr>
          <p:cNvPr id="3" name="TextBox 2">
            <a:extLst>
              <a:ext uri="{FF2B5EF4-FFF2-40B4-BE49-F238E27FC236}">
                <a16:creationId xmlns:a16="http://schemas.microsoft.com/office/drawing/2014/main" id="{5F823606-F932-DABD-D7CE-1A9BD6DD728C}"/>
              </a:ext>
            </a:extLst>
          </p:cNvPr>
          <p:cNvSpPr txBox="1"/>
          <p:nvPr/>
        </p:nvSpPr>
        <p:spPr>
          <a:xfrm>
            <a:off x="4794250" y="2847730"/>
            <a:ext cx="587863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cs typeface="Calibri"/>
              </a:rPr>
              <a:t>Website</a:t>
            </a:r>
          </a:p>
          <a:p>
            <a:pPr marL="285750" indent="-285750">
              <a:buFont typeface="Arial,Sans-Serif"/>
              <a:buChar char="•"/>
            </a:pPr>
            <a:endParaRPr lang="en-GB">
              <a:cs typeface="Calibri"/>
            </a:endParaRPr>
          </a:p>
        </p:txBody>
      </p:sp>
    </p:spTree>
    <p:extLst>
      <p:ext uri="{BB962C8B-B14F-4D97-AF65-F5344CB8AC3E}">
        <p14:creationId xmlns:p14="http://schemas.microsoft.com/office/powerpoint/2010/main" val="2078467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9DAA32-5A64-4F07-993D-8C625E368B79}"/>
              </a:ext>
            </a:extLst>
          </p:cNvPr>
          <p:cNvPicPr>
            <a:picLocks noChangeAspect="1"/>
          </p:cNvPicPr>
          <p:nvPr/>
        </p:nvPicPr>
        <p:blipFill>
          <a:blip r:embed="rId2"/>
          <a:stretch>
            <a:fillRect/>
          </a:stretch>
        </p:blipFill>
        <p:spPr>
          <a:xfrm>
            <a:off x="1522063" y="0"/>
            <a:ext cx="9689523" cy="6858000"/>
          </a:xfrm>
          <a:prstGeom prst="rect">
            <a:avLst/>
          </a:prstGeom>
        </p:spPr>
      </p:pic>
      <p:sp>
        <p:nvSpPr>
          <p:cNvPr id="3" name="TextBox 2">
            <a:extLst>
              <a:ext uri="{FF2B5EF4-FFF2-40B4-BE49-F238E27FC236}">
                <a16:creationId xmlns:a16="http://schemas.microsoft.com/office/drawing/2014/main" id="{5F823606-F932-DABD-D7CE-1A9BD6DD728C}"/>
              </a:ext>
            </a:extLst>
          </p:cNvPr>
          <p:cNvSpPr txBox="1"/>
          <p:nvPr/>
        </p:nvSpPr>
        <p:spPr>
          <a:xfrm>
            <a:off x="3427507" y="1455810"/>
            <a:ext cx="5878634"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cs typeface="Calibri"/>
              </a:rPr>
              <a:t>What can you do to help?</a:t>
            </a:r>
          </a:p>
          <a:p>
            <a:pPr marL="571500" indent="-571500">
              <a:buFontTx/>
              <a:buChar char="-"/>
            </a:pPr>
            <a:r>
              <a:rPr lang="en-GB" sz="3600" dirty="0">
                <a:cs typeface="Calibri"/>
              </a:rPr>
              <a:t>Name writing</a:t>
            </a:r>
          </a:p>
          <a:p>
            <a:pPr marL="571500" indent="-571500">
              <a:buFontTx/>
              <a:buChar char="-"/>
            </a:pPr>
            <a:r>
              <a:rPr lang="en-GB" sz="3600" dirty="0">
                <a:cs typeface="Calibri"/>
              </a:rPr>
              <a:t>Reading books</a:t>
            </a:r>
          </a:p>
          <a:p>
            <a:pPr marL="571500" indent="-571500">
              <a:buFontTx/>
              <a:buChar char="-"/>
            </a:pPr>
            <a:r>
              <a:rPr lang="en-GB" sz="3600" dirty="0">
                <a:cs typeface="Calibri"/>
              </a:rPr>
              <a:t>Oral blending games</a:t>
            </a:r>
          </a:p>
          <a:p>
            <a:pPr marL="571500" indent="-571500">
              <a:buFontTx/>
              <a:buChar char="-"/>
            </a:pPr>
            <a:r>
              <a:rPr lang="en-GB" sz="3600" dirty="0">
                <a:cs typeface="Calibri"/>
              </a:rPr>
              <a:t>Maths games</a:t>
            </a:r>
          </a:p>
          <a:p>
            <a:pPr marL="571500" indent="-571500">
              <a:buFontTx/>
              <a:buChar char="-"/>
            </a:pPr>
            <a:endParaRPr lang="en-GB" sz="3600" dirty="0">
              <a:cs typeface="Calibri"/>
            </a:endParaRPr>
          </a:p>
          <a:p>
            <a:pPr marL="285750" indent="-285750">
              <a:buFont typeface="Arial,Sans-Serif"/>
              <a:buChar char="•"/>
            </a:pPr>
            <a:endParaRPr lang="en-GB" dirty="0">
              <a:cs typeface="Calibri"/>
            </a:endParaRPr>
          </a:p>
        </p:txBody>
      </p:sp>
    </p:spTree>
    <p:extLst>
      <p:ext uri="{BB962C8B-B14F-4D97-AF65-F5344CB8AC3E}">
        <p14:creationId xmlns:p14="http://schemas.microsoft.com/office/powerpoint/2010/main" val="4187177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9DAA32-5A64-4F07-993D-8C625E368B79}"/>
              </a:ext>
            </a:extLst>
          </p:cNvPr>
          <p:cNvPicPr>
            <a:picLocks noChangeAspect="1"/>
          </p:cNvPicPr>
          <p:nvPr/>
        </p:nvPicPr>
        <p:blipFill>
          <a:blip r:embed="rId2"/>
          <a:stretch>
            <a:fillRect/>
          </a:stretch>
        </p:blipFill>
        <p:spPr>
          <a:xfrm>
            <a:off x="1251238" y="0"/>
            <a:ext cx="9689523" cy="6858000"/>
          </a:xfrm>
          <a:prstGeom prst="rect">
            <a:avLst/>
          </a:prstGeom>
        </p:spPr>
      </p:pic>
      <p:sp>
        <p:nvSpPr>
          <p:cNvPr id="3" name="TextBox 2">
            <a:extLst>
              <a:ext uri="{FF2B5EF4-FFF2-40B4-BE49-F238E27FC236}">
                <a16:creationId xmlns:a16="http://schemas.microsoft.com/office/drawing/2014/main" id="{5F823606-F932-DABD-D7CE-1A9BD6DD728C}"/>
              </a:ext>
            </a:extLst>
          </p:cNvPr>
          <p:cNvSpPr txBox="1"/>
          <p:nvPr/>
        </p:nvSpPr>
        <p:spPr>
          <a:xfrm>
            <a:off x="4127114" y="1151393"/>
            <a:ext cx="587863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dirty="0">
                <a:cs typeface="Calibri"/>
              </a:rPr>
              <a:t>Questions?</a:t>
            </a:r>
          </a:p>
          <a:p>
            <a:endParaRPr lang="en-GB" sz="5400" dirty="0">
              <a:cs typeface="Calibri"/>
            </a:endParaRPr>
          </a:p>
          <a:p>
            <a:r>
              <a:rPr lang="en-GB" sz="5400" dirty="0">
                <a:cs typeface="Calibri"/>
              </a:rPr>
              <a:t>Parental feedback</a:t>
            </a:r>
          </a:p>
          <a:p>
            <a:pPr marL="285750" indent="-285750">
              <a:buFont typeface="Arial,Sans-Serif"/>
              <a:buChar char="•"/>
            </a:pPr>
            <a:endParaRPr lang="en-GB" dirty="0">
              <a:cs typeface="Calibri"/>
            </a:endParaRPr>
          </a:p>
        </p:txBody>
      </p:sp>
      <p:sp>
        <p:nvSpPr>
          <p:cNvPr id="2" name="AutoShape 2" descr="https://attachments.office.net/owa/rdower%40valleyend.surrey.sch.uk/service.svc/s/GetAttachmentThumbnail?id=AAkALgAAAAAAHYQDEapmEc2byACqAC%2FEWg0A14pPNYvqoUqIqt0YcKdqCwACK4HxrQAAARIAEAAfg2u5CZPLQaeMJY3F9gie&amp;thumbnailType=2&amp;token=eyJhbGciOiJSUzI1NiIsInR5cCI6IkpXVCIsImtpZCI6IkpVcGlob3d4ZWlLVjRtaFBmM1ZNWHdGRDZYVT0iLCJ4NXQiOiJKVXBpaG93eGVpS1Y0bWhQZjNWTVh3RkQ2WFU9Iiwibm9uY2UiOiJCSVduMW5HMnpCMDFueEs0aWdSbWxDMEExaUNhYTI4c0g3XzhyaFVqNjJCZjM2eGdQbU5ScEJMb1VsUGlsMlduQmNkQ2NZdW1uTkdzQTEzRHZaTmFzX3JNNUZQZmRYckFVYnlCOGVPdkZUc0JHOFVwbFRvZ0hWZUdJZW12OE81V2pJbWFUa1hqajFwQ0swSWJrdGtGcEZlM0RZSmUtRl9aejNTcmRnS3JXM2siLCJpc3Nsb2MiOiJDV1hQMTIzTUIyOTAxIiwic3JzbiI6NjM4OTMzNjg3OTIyMjQxMDI5fQ.eyJzYXAtdmVyc2lvbiI6IjMzIiwiYXBwaWQiOiJhZjNlYmJiYS1jMjNmLTQ5MmEtYWE5My04MzQyMTY5NmVjNGIiLCJpc3NyaW5nIjoiV1ciLCJhcHBpZGFjciI6IjIiLCJhcHBfZGlzcGxheW5hbWUiOiIiLCJ1dGkiOiI5YjUxOWIzNi0xYjM1LTRlMmQtOWM0MS04YWJmNTlhNzkyMDAiLCJpYXQiOjE3NTgxMjI0MjgsInZlciI6IlNUSS5Vc2VyLkNhbGxiYWNrVG9rZW4uVjEiLCJ0aWQiOiI5YWM5OWM0MGI4NTE0ZGFlYjY3NTM0OTljOTkwYzliMyIsInRydXN0ZWRmb3JkZWxlZ2F0aW9uIjoiZmFsc2UiLCJ0b3BvbG9neSI6IntcIlR5cGVcIjpcIk1hY2hpbmVcIixcIlZhbHVlXCI6XCJDV1hQMTIzTUIyOTAxLkdCUlAxMjMuUFJPRC5PVVRMT09LLkNPTVwifSIsInJlcXVlc3Rvcl9hcHBpZCI6IjE1N2NkZmJmLTczOTgtNGE1Ni05NmMzLWU5M2U5YWIzMDliNSIsInJlcXVlc3Rvcl9hcHBfZGlzcGxheW5hbWUiOiJPZmZpY2UgMzY1IEV4Y2hhbmdlIE1pY3Jvc2VydmljZSIsInNjcCI6Ik93YUF0dGFjaG1lbnRzLlJlYWQiLCJvaWQiOiI1OWE5ZGE2Zi03OTE5LTQ1YjktYTdjOC0xNjgxNzU2OWJlZDEiLCJwdWlkIjoiMTAwMzIwMDJBNkQyQzY3MCIsInNtdHAiOiJyZG93ZXJAdmFsbGV5ZW5kLnN1cnJleS5zY2gudWsiLCJ1cG4iOiJyZG93ZXJAdmFsbGV5ZW5kLnN1cnJleS5zY2gudWsiLCJ1c2VyY2FsbGJhY2t1c2VyY29udGV4dGlkIjoiYTE4NzI4MTIxMDRmNGZlMDgzZDliOWFjMjE4ZWFlMWEiLCJzaWduaW5fc3RhdGUiOlsiaW5rbm93bm50d2siLCJrbXNpIl0sImVwayI6IntcImt0eVwiOlwiUlNBXCIsXCJuXCI6XCJvclNsdGZGN0tJdlZjRDdGcHdkaHdLM1ZfN2hhcENNSVh1b0YtcXZGcVFKRVFJaWlFT2Y2dURsODNXa092NVlGcEI3czZtMjczQm52Wlc3eFRBZGZucVZBSzRvWmIxcTdxU3ZUcld5R3FsRmpDcGNqLW9uZzNXS3B6aUVPV0NzVFBJaERPa0NjajBseGNwZF9YaHpETm9mYkhHNUtpWnE5STBCM2JoVWthbllvUHd0RlNQb0FLTlRYeG5oSkViOWk3bkFUcktaalI2SVN1MkR5MDJfRndOX2ZOb1JIeUNYYzVRbkl6b01EQm1fN19QV1ZEVk9CYVpONkZzSExpc1dlZ2gyV2M3b0lCajlDYTdYd2JUakR6al8yaUtvYkhNcTdEVWJOV0s0M2JxTzFEVG95TVVaaGVFaFc5SGlQcHhjMFpCWU5iLUdlUE5Na0J5bnZDZVNNQ1FcIixcImVcIjpcIkFRQUJcIixcImFsZ1wiOlwiUlMyNTZcIixcImV4cFwiOlwiMTc1ODIxMjE1OFwiLFwiZXhwX2RpZmZcIjpcIjg2NDAwXCIsXCJraWRcIjpcIk1GYWxmT3FoTzI4OVE2b25DZWhVQVZRODZxNFwifS5JVm9HMk1McGNKbzFMdGFPNzJLcWpubWsyeC9oN0VqQmJGeU5wSWxucHZiMmwyb3FIM052cm9VckNxckVDZWR6N1FlU3RCd2NmUlpvZjFiNTNlSjRTTFZ5cWhrbVRmdjk4Znd6R0hYVk1YcEo3N1RkdFRMbVh3UHZlWGdDSTdVTFc3c0JydC9VYkczeitybmQ1UWpmcytPWTRySVNDc2UzWStUcTBKQjZVc0I5TUdJUkFzRnVYTXFicjdPRkFqK0s0alp1azJ5RHVVdDlVVVU4RytRWnJSc1ZabWZRYTNMTExVSDBaTmpONHduTmNHL0M2UXJpUWNjZFZ6YTBMa01wcm1XWm9tV3AwMkpkN2dzcmhMTHNNbjVDMVBIQTU0Z2wwdWF3d0F4Y3hDRFVVazRub0tsR0FvYlg0ZkdPUEV0QTNnblRHZVA3ZUpjSHF0ZTBmTUVwQnc9PSIsIm5iZiI6MTc1ODEyMjQyOCwiZXhwIjoxNzU4MTIyNzI4LCJpc3MiOiJodHRwczovL3N1YnN0cmF0ZS5vZmZpY2UuY29tL3N0cy8iLCJhdWQiOiJodHRwczovL291dGxvb2sub2ZmaWNlLmNvbSIsInNzZWMiOiJFNzFVUEc0TFB0WnhBZ3JFIiwiZXNzZWMiOiJhcnRpZmFjdC1hdXRvLXByb2R8TTM2NTIwMjUtMDctMjRUMDk6NDQ6NTguMDQ2MDk4NFp8alZyeHQ2NGwwMmRNTlgifQ.d0vULCI84vgLfw7LCNQVeEJ_edZANP3FcArk2jAEuUK5mYmV194L1HbToBJXaUedVLgFLIX3B0-oKhjgckQj6ktx5RT1-1_w3PqPff1Lz8Mggcb5q8ByOPjEYJ7uxL-Zar8yvDCCgeIBusm2dT7jZ3GOItvHg3tSOevc1pER7sVTY2cROnvxeKfkVJYvkUZ06EAixQ1kjuL7Tm0_flVPXhOW_lnt2Q1K83Wi1VAjZpPbaGmhVzFy1nrbK-zV0HxGCNlIht-8bLYQixQj6OlDUzeSTEfbJyeF0Jv2Z0WGPhXd621OgsVSIAxFBiGhJ2MIkAEVqL--pR-TCXu_ZdRlAg&amp;X-OWA-CANARY=X-OWA-CANARY_cookie_is_null_or_empty&amp;owa=outlook.office.com&amp;scriptVer=20250905004.07&amp;clientId=E4A0CB840DC04DB988D5754E7505C73C&amp;animation=true&amp;persistenceId=f0733821-b689-4488-8cd5-5db712d88f0d">
            <a:extLst>
              <a:ext uri="{FF2B5EF4-FFF2-40B4-BE49-F238E27FC236}">
                <a16:creationId xmlns:a16="http://schemas.microsoft.com/office/drawing/2014/main" id="{FBE01081-B7EE-4378-A8C7-57257BF8C0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1EAC747B-36D5-4A43-ACA5-DDD51E44ED7C}"/>
              </a:ext>
            </a:extLst>
          </p:cNvPr>
          <p:cNvPicPr>
            <a:picLocks noChangeAspect="1"/>
          </p:cNvPicPr>
          <p:nvPr/>
        </p:nvPicPr>
        <p:blipFill>
          <a:blip r:embed="rId3"/>
          <a:stretch>
            <a:fillRect/>
          </a:stretch>
        </p:blipFill>
        <p:spPr>
          <a:xfrm>
            <a:off x="5198740" y="3660010"/>
            <a:ext cx="2802260" cy="2080648"/>
          </a:xfrm>
          <a:prstGeom prst="rect">
            <a:avLst/>
          </a:prstGeom>
        </p:spPr>
      </p:pic>
    </p:spTree>
    <p:extLst>
      <p:ext uri="{BB962C8B-B14F-4D97-AF65-F5344CB8AC3E}">
        <p14:creationId xmlns:p14="http://schemas.microsoft.com/office/powerpoint/2010/main" val="2472814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01B3CC-B49F-4CE0-B198-228D1D428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969DAA32-5A64-4F07-993D-8C625E368B79}"/>
              </a:ext>
            </a:extLst>
          </p:cNvPr>
          <p:cNvPicPr>
            <a:picLocks noChangeAspect="1"/>
          </p:cNvPicPr>
          <p:nvPr/>
        </p:nvPicPr>
        <p:blipFill rotWithShape="1">
          <a:blip r:embed="rId3"/>
          <a:srcRect l="9690" r="2878" b="-2"/>
          <a:stretch/>
        </p:blipFill>
        <p:spPr>
          <a:xfrm>
            <a:off x="4772525" y="557189"/>
            <a:ext cx="7097742" cy="5743616"/>
          </a:xfrm>
          <a:prstGeom prst="rect">
            <a:avLst/>
          </a:prstGeom>
        </p:spPr>
      </p:pic>
      <p:sp>
        <p:nvSpPr>
          <p:cNvPr id="5" name="TextBox 4">
            <a:extLst>
              <a:ext uri="{FF2B5EF4-FFF2-40B4-BE49-F238E27FC236}">
                <a16:creationId xmlns:a16="http://schemas.microsoft.com/office/drawing/2014/main" id="{36A0D686-533A-BD45-3FC7-EAE33FC0833F}"/>
              </a:ext>
            </a:extLst>
          </p:cNvPr>
          <p:cNvSpPr txBox="1"/>
          <p:nvPr/>
        </p:nvSpPr>
        <p:spPr>
          <a:xfrm>
            <a:off x="5967436" y="1164653"/>
            <a:ext cx="4650441"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cs typeface="Calibri"/>
              </a:rPr>
              <a:t>Story map</a:t>
            </a:r>
          </a:p>
          <a:p>
            <a:pPr algn="ctr"/>
            <a:endParaRPr lang="en-GB" sz="2400" b="1" dirty="0">
              <a:cs typeface="Calibri"/>
            </a:endParaRPr>
          </a:p>
          <a:p>
            <a:pPr marL="285750" indent="-285750">
              <a:buFont typeface="Arial"/>
              <a:buChar char="•"/>
            </a:pPr>
            <a:endParaRPr lang="en-GB" sz="2400" dirty="0">
              <a:cs typeface="Calibri"/>
            </a:endParaRPr>
          </a:p>
          <a:p>
            <a:pPr marL="285750" indent="-285750">
              <a:buFont typeface="Arial"/>
              <a:buChar char="•"/>
            </a:pPr>
            <a:endParaRPr lang="en-GB" sz="2400" dirty="0">
              <a:cs typeface="Calibri"/>
            </a:endParaRPr>
          </a:p>
          <a:p>
            <a:endParaRPr lang="en-GB" dirty="0">
              <a:cs typeface="Calibri" panose="020F0502020204030204"/>
            </a:endParaRPr>
          </a:p>
          <a:p>
            <a:pPr marL="285750" indent="-285750">
              <a:buFont typeface="Arial"/>
              <a:buChar char="•"/>
            </a:pPr>
            <a:endParaRPr lang="en-GB" dirty="0">
              <a:cs typeface="Calibri" panose="020F0502020204030204"/>
            </a:endParaRPr>
          </a:p>
        </p:txBody>
      </p:sp>
      <p:pic>
        <p:nvPicPr>
          <p:cNvPr id="2" name="Picture 2" descr="A picture containing text, whiteboard&#10;&#10;Description automatically generated">
            <a:extLst>
              <a:ext uri="{FF2B5EF4-FFF2-40B4-BE49-F238E27FC236}">
                <a16:creationId xmlns:a16="http://schemas.microsoft.com/office/drawing/2014/main" id="{5347E0C3-8A15-E37E-3138-3B6695C536B4}"/>
              </a:ext>
            </a:extLst>
          </p:cNvPr>
          <p:cNvPicPr>
            <a:picLocks noChangeAspect="1"/>
          </p:cNvPicPr>
          <p:nvPr/>
        </p:nvPicPr>
        <p:blipFill>
          <a:blip r:embed="rId4"/>
          <a:stretch>
            <a:fillRect/>
          </a:stretch>
        </p:blipFill>
        <p:spPr>
          <a:xfrm>
            <a:off x="386862" y="554528"/>
            <a:ext cx="4101123" cy="5817327"/>
          </a:xfrm>
          <a:prstGeom prst="rect">
            <a:avLst/>
          </a:prstGeom>
        </p:spPr>
      </p:pic>
    </p:spTree>
    <p:extLst>
      <p:ext uri="{BB962C8B-B14F-4D97-AF65-F5344CB8AC3E}">
        <p14:creationId xmlns:p14="http://schemas.microsoft.com/office/powerpoint/2010/main" val="1698655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9DAA32-5A64-4F07-993D-8C625E368B79}"/>
              </a:ext>
            </a:extLst>
          </p:cNvPr>
          <p:cNvPicPr>
            <a:picLocks noChangeAspect="1"/>
          </p:cNvPicPr>
          <p:nvPr/>
        </p:nvPicPr>
        <p:blipFill>
          <a:blip r:embed="rId3"/>
          <a:stretch>
            <a:fillRect/>
          </a:stretch>
        </p:blipFill>
        <p:spPr>
          <a:xfrm>
            <a:off x="1251238" y="80682"/>
            <a:ext cx="9689523" cy="6858000"/>
          </a:xfrm>
          <a:prstGeom prst="rect">
            <a:avLst/>
          </a:prstGeom>
        </p:spPr>
      </p:pic>
      <p:sp>
        <p:nvSpPr>
          <p:cNvPr id="2" name="Title 1">
            <a:extLst>
              <a:ext uri="{FF2B5EF4-FFF2-40B4-BE49-F238E27FC236}">
                <a16:creationId xmlns:a16="http://schemas.microsoft.com/office/drawing/2014/main" id="{A9E0B428-8F55-43C7-8E84-EAD904AF6B5F}"/>
              </a:ext>
            </a:extLst>
          </p:cNvPr>
          <p:cNvSpPr>
            <a:spLocks noGrp="1"/>
          </p:cNvSpPr>
          <p:nvPr>
            <p:ph type="ctrTitle"/>
          </p:nvPr>
        </p:nvSpPr>
        <p:spPr>
          <a:xfrm>
            <a:off x="1572845" y="-827765"/>
            <a:ext cx="9144000" cy="4166427"/>
          </a:xfrm>
        </p:spPr>
        <p:txBody>
          <a:bodyPr/>
          <a:lstStyle/>
          <a:p>
            <a:r>
              <a:rPr lang="en-GB"/>
              <a:t>Fine Motor skills</a:t>
            </a:r>
          </a:p>
        </p:txBody>
      </p:sp>
    </p:spTree>
    <p:extLst>
      <p:ext uri="{BB962C8B-B14F-4D97-AF65-F5344CB8AC3E}">
        <p14:creationId xmlns:p14="http://schemas.microsoft.com/office/powerpoint/2010/main" val="2077693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969DAA32-5A64-4F07-993D-8C625E368B79}"/>
              </a:ext>
            </a:extLst>
          </p:cNvPr>
          <p:cNvPicPr>
            <a:picLocks noChangeAspect="1"/>
          </p:cNvPicPr>
          <p:nvPr/>
        </p:nvPicPr>
        <p:blipFill rotWithShape="1">
          <a:blip r:embed="rId3"/>
          <a:srcRect t="10112" b="10398"/>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1F232B62-B12E-60E5-33DF-E23D875322AC}"/>
              </a:ext>
            </a:extLst>
          </p:cNvPr>
          <p:cNvSpPr txBox="1"/>
          <p:nvPr/>
        </p:nvSpPr>
        <p:spPr>
          <a:xfrm>
            <a:off x="2311213" y="998724"/>
            <a:ext cx="7605992" cy="4860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4098" name="Picture 2" descr="Let's Talk Pencil Grip; What is it and ...">
            <a:extLst>
              <a:ext uri="{FF2B5EF4-FFF2-40B4-BE49-F238E27FC236}">
                <a16:creationId xmlns:a16="http://schemas.microsoft.com/office/drawing/2014/main" id="{B00F5073-B68B-4833-9FDA-0D5CC9D660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2961"/>
          <a:stretch/>
        </p:blipFill>
        <p:spPr bwMode="auto">
          <a:xfrm>
            <a:off x="2540922" y="1584960"/>
            <a:ext cx="733986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747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969DAA32-5A64-4F07-993D-8C625E368B79}"/>
              </a:ext>
            </a:extLst>
          </p:cNvPr>
          <p:cNvPicPr>
            <a:picLocks noChangeAspect="1"/>
          </p:cNvPicPr>
          <p:nvPr/>
        </p:nvPicPr>
        <p:blipFill rotWithShape="1">
          <a:blip r:embed="rId3"/>
          <a:srcRect t="10112" b="10398"/>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1F232B62-B12E-60E5-33DF-E23D875322AC}"/>
              </a:ext>
            </a:extLst>
          </p:cNvPr>
          <p:cNvSpPr txBox="1"/>
          <p:nvPr/>
        </p:nvSpPr>
        <p:spPr>
          <a:xfrm>
            <a:off x="3610521" y="1542892"/>
            <a:ext cx="7605992"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Calibri"/>
              </a:rPr>
              <a:t>Handwriting practise:</a:t>
            </a:r>
          </a:p>
          <a:p>
            <a:pPr marL="285750" indent="-285750">
              <a:buFont typeface="Calibri"/>
              <a:buChar char="-"/>
            </a:pPr>
            <a:r>
              <a:rPr lang="en-GB" sz="2800" dirty="0">
                <a:cs typeface="Calibri"/>
              </a:rPr>
              <a:t>Daily handwriting practise </a:t>
            </a:r>
          </a:p>
          <a:p>
            <a:pPr marL="285750" indent="-285750">
              <a:buFont typeface="Calibri"/>
              <a:buChar char="-"/>
            </a:pPr>
            <a:r>
              <a:rPr lang="en-GB" sz="2800" dirty="0">
                <a:cs typeface="Calibri"/>
              </a:rPr>
              <a:t>Letter formation catch phrases</a:t>
            </a:r>
          </a:p>
          <a:p>
            <a:pPr marL="285750" indent="-285750">
              <a:buFont typeface="Calibri"/>
              <a:buChar char="-"/>
            </a:pPr>
            <a:r>
              <a:rPr lang="en-GB" sz="2800" dirty="0">
                <a:cs typeface="Calibri"/>
              </a:rPr>
              <a:t>Writing at home</a:t>
            </a:r>
          </a:p>
        </p:txBody>
      </p:sp>
    </p:spTree>
    <p:extLst>
      <p:ext uri="{BB962C8B-B14F-4D97-AF65-F5344CB8AC3E}">
        <p14:creationId xmlns:p14="http://schemas.microsoft.com/office/powerpoint/2010/main" val="2378690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969DAA32-5A64-4F07-993D-8C625E368B79}"/>
              </a:ext>
            </a:extLst>
          </p:cNvPr>
          <p:cNvPicPr>
            <a:picLocks noChangeAspect="1"/>
          </p:cNvPicPr>
          <p:nvPr/>
        </p:nvPicPr>
        <p:blipFill rotWithShape="1">
          <a:blip r:embed="rId3"/>
          <a:srcRect t="10112" b="10398"/>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1F232B62-B12E-60E5-33DF-E23D875322AC}"/>
              </a:ext>
            </a:extLst>
          </p:cNvPr>
          <p:cNvSpPr txBox="1"/>
          <p:nvPr/>
        </p:nvSpPr>
        <p:spPr>
          <a:xfrm>
            <a:off x="2790991" y="2716285"/>
            <a:ext cx="760599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a:cs typeface="Calibri"/>
              </a:rPr>
              <a:t>Fine motor activities</a:t>
            </a:r>
          </a:p>
          <a:p>
            <a:endParaRPr lang="en-GB" sz="6000">
              <a:cs typeface="Calibri"/>
            </a:endParaRPr>
          </a:p>
          <a:p>
            <a:endParaRPr lang="en-GB" sz="6000">
              <a:cs typeface="Calibri"/>
            </a:endParaRPr>
          </a:p>
        </p:txBody>
      </p:sp>
    </p:spTree>
    <p:extLst>
      <p:ext uri="{BB962C8B-B14F-4D97-AF65-F5344CB8AC3E}">
        <p14:creationId xmlns:p14="http://schemas.microsoft.com/office/powerpoint/2010/main" val="999061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969DAA32-5A64-4F07-993D-8C625E368B79}"/>
              </a:ext>
            </a:extLst>
          </p:cNvPr>
          <p:cNvPicPr>
            <a:picLocks noChangeAspect="1"/>
          </p:cNvPicPr>
          <p:nvPr/>
        </p:nvPicPr>
        <p:blipFill rotWithShape="1">
          <a:blip r:embed="rId3"/>
          <a:srcRect t="10112" b="10398"/>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1F232B62-B12E-60E5-33DF-E23D875322AC}"/>
              </a:ext>
            </a:extLst>
          </p:cNvPr>
          <p:cNvSpPr txBox="1"/>
          <p:nvPr/>
        </p:nvSpPr>
        <p:spPr>
          <a:xfrm>
            <a:off x="2311213" y="966507"/>
            <a:ext cx="7605992" cy="4860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2" name="TextBox 1">
            <a:extLst>
              <a:ext uri="{FF2B5EF4-FFF2-40B4-BE49-F238E27FC236}">
                <a16:creationId xmlns:a16="http://schemas.microsoft.com/office/drawing/2014/main" id="{6AFCBEAF-83AE-CDFA-D11D-AD5463CC24DB}"/>
              </a:ext>
            </a:extLst>
          </p:cNvPr>
          <p:cNvSpPr txBox="1"/>
          <p:nvPr/>
        </p:nvSpPr>
        <p:spPr>
          <a:xfrm>
            <a:off x="2619015" y="810558"/>
            <a:ext cx="6947647"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400">
                <a:cs typeface="Calibri" panose="020F0502020204030204"/>
              </a:rPr>
              <a:t>Dough Disco</a:t>
            </a:r>
          </a:p>
          <a:p>
            <a:pPr marL="285750" indent="-285750">
              <a:buFont typeface="Arial"/>
              <a:buChar char="•"/>
            </a:pPr>
            <a:r>
              <a:rPr lang="en-GB" sz="2400">
                <a:cs typeface="Calibri" panose="020F0502020204030204"/>
              </a:rPr>
              <a:t>Playdough</a:t>
            </a:r>
          </a:p>
          <a:p>
            <a:pPr marL="285750" indent="-285750">
              <a:buFont typeface="Arial"/>
              <a:buChar char="•"/>
            </a:pPr>
            <a:r>
              <a:rPr lang="en-GB" sz="2400">
                <a:cs typeface="Calibri" panose="020F0502020204030204"/>
              </a:rPr>
              <a:t>Tweezers and tongs, rolling – cooking</a:t>
            </a:r>
          </a:p>
          <a:p>
            <a:pPr marL="285750" indent="-285750">
              <a:buFont typeface="Arial"/>
              <a:buChar char="•"/>
            </a:pPr>
            <a:r>
              <a:rPr lang="en-GB" sz="2400">
                <a:cs typeface="Calibri" panose="020F0502020204030204"/>
              </a:rPr>
              <a:t>Threading – beads, string, buttons</a:t>
            </a:r>
          </a:p>
          <a:p>
            <a:pPr marL="285750" indent="-285750">
              <a:buFont typeface="Arial"/>
              <a:buChar char="•"/>
            </a:pPr>
            <a:r>
              <a:rPr lang="en-GB" sz="2400">
                <a:cs typeface="Calibri" panose="020F0502020204030204"/>
              </a:rPr>
              <a:t>Monkey bars, climbing.</a:t>
            </a:r>
          </a:p>
          <a:p>
            <a:pPr marL="285750" indent="-285750">
              <a:buFont typeface="Arial"/>
              <a:buChar char="•"/>
            </a:pPr>
            <a:r>
              <a:rPr lang="en-GB" sz="2400">
                <a:cs typeface="Calibri" panose="020F0502020204030204"/>
              </a:rPr>
              <a:t>Construction – Lego, building</a:t>
            </a:r>
          </a:p>
          <a:p>
            <a:pPr marL="285750" indent="-285750">
              <a:buFont typeface="Arial"/>
              <a:buChar char="•"/>
            </a:pPr>
            <a:r>
              <a:rPr lang="en-GB" sz="2400">
                <a:cs typeface="Calibri" panose="020F0502020204030204"/>
              </a:rPr>
              <a:t>Pegs –washing lines</a:t>
            </a:r>
          </a:p>
          <a:p>
            <a:pPr marL="285750" indent="-285750">
              <a:buFont typeface="Arial"/>
              <a:buChar char="•"/>
            </a:pPr>
            <a:r>
              <a:rPr lang="en-GB" sz="2400">
                <a:cs typeface="Calibri" panose="020F0502020204030204"/>
              </a:rPr>
              <a:t>Squeezing bottles/sponges</a:t>
            </a:r>
          </a:p>
          <a:p>
            <a:pPr marL="285750" indent="-285750">
              <a:buFont typeface="Arial"/>
              <a:buChar char="•"/>
            </a:pPr>
            <a:r>
              <a:rPr lang="en-GB" sz="2400">
                <a:cs typeface="Calibri" panose="020F0502020204030204"/>
              </a:rPr>
              <a:t>Elastic bands</a:t>
            </a:r>
          </a:p>
          <a:p>
            <a:pPr marL="285750" indent="-285750">
              <a:buFont typeface="Arial"/>
              <a:buChar char="•"/>
            </a:pPr>
            <a:r>
              <a:rPr lang="en-GB" sz="2400">
                <a:cs typeface="Calibri" panose="020F0502020204030204"/>
              </a:rPr>
              <a:t>Puzzles</a:t>
            </a:r>
          </a:p>
          <a:p>
            <a:pPr marL="285750" indent="-285750">
              <a:buFont typeface="Arial"/>
              <a:buChar char="•"/>
            </a:pPr>
            <a:r>
              <a:rPr lang="en-GB" sz="2400">
                <a:cs typeface="Calibri" panose="020F0502020204030204"/>
              </a:rPr>
              <a:t>Finger painting</a:t>
            </a:r>
          </a:p>
          <a:p>
            <a:pPr marL="285750" indent="-285750">
              <a:buFont typeface="Arial"/>
              <a:buChar char="•"/>
            </a:pPr>
            <a:r>
              <a:rPr lang="en-GB" sz="2400">
                <a:cs typeface="Calibri" panose="020F0502020204030204"/>
              </a:rPr>
              <a:t>Finger exercises</a:t>
            </a:r>
          </a:p>
          <a:p>
            <a:pPr marL="285750" indent="-285750">
              <a:buFont typeface="Arial"/>
              <a:buChar char="•"/>
            </a:pPr>
            <a:r>
              <a:rPr lang="en-GB" sz="2400">
                <a:cs typeface="Calibri" panose="020F0502020204030204"/>
              </a:rPr>
              <a:t>Reminders for correct pencil grip – frog on a log</a:t>
            </a:r>
          </a:p>
          <a:p>
            <a:pPr marL="285750" indent="-285750">
              <a:buFont typeface="Arial"/>
              <a:buChar char="•"/>
            </a:pPr>
            <a:endParaRPr lang="en-GB" sz="2400">
              <a:cs typeface="Calibri" panose="020F0502020204030204"/>
            </a:endParaRPr>
          </a:p>
          <a:p>
            <a:pPr marL="285750" indent="-285750">
              <a:buFont typeface="Arial"/>
              <a:buChar char="•"/>
            </a:pPr>
            <a:endParaRPr lang="en-GB" sz="2400">
              <a:cs typeface="Calibri" panose="020F0502020204030204"/>
            </a:endParaRPr>
          </a:p>
        </p:txBody>
      </p:sp>
      <p:pic>
        <p:nvPicPr>
          <p:cNvPr id="5" name="Picture 5" descr="Diagram&#10;&#10;Description automatically generated">
            <a:extLst>
              <a:ext uri="{FF2B5EF4-FFF2-40B4-BE49-F238E27FC236}">
                <a16:creationId xmlns:a16="http://schemas.microsoft.com/office/drawing/2014/main" id="{63889A80-2BC6-EEAF-0ED9-89C13252F1ED}"/>
              </a:ext>
            </a:extLst>
          </p:cNvPr>
          <p:cNvPicPr>
            <a:picLocks noChangeAspect="1"/>
          </p:cNvPicPr>
          <p:nvPr/>
        </p:nvPicPr>
        <p:blipFill>
          <a:blip r:embed="rId4"/>
          <a:stretch>
            <a:fillRect/>
          </a:stretch>
        </p:blipFill>
        <p:spPr>
          <a:xfrm>
            <a:off x="7115563" y="2429117"/>
            <a:ext cx="3810919" cy="2646260"/>
          </a:xfrm>
          <a:prstGeom prst="rect">
            <a:avLst/>
          </a:prstGeom>
        </p:spPr>
      </p:pic>
    </p:spTree>
    <p:extLst>
      <p:ext uri="{BB962C8B-B14F-4D97-AF65-F5344CB8AC3E}">
        <p14:creationId xmlns:p14="http://schemas.microsoft.com/office/powerpoint/2010/main" val="38592295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0 xmlns="f46c7876-d6ff-4883-ae95-88671aaa7a8e" xsi:nil="true"/>
    <MigrationWizId xmlns="f46c7876-d6ff-4883-ae95-88671aaa7a8e">d8984c47-66db-4afa-88f2-4c2e2c92ced4</MigrationWizId>
    <MigrationWizIdPermissions xmlns="f46c7876-d6ff-4883-ae95-88671aaa7a8e" xsi:nil="true"/>
    <MigrationWizIdVersion xmlns="f46c7876-d6ff-4883-ae95-88671aaa7a8e">d8984c47-66db-4afa-88f2-4c2e2c92ced4-638043056770000000</MigrationWizIdVersion>
    <lcf76f155ced4ddcb4097134ff3c332f xmlns="f46c7876-d6ff-4883-ae95-88671aaa7a8e">
      <Terms xmlns="http://schemas.microsoft.com/office/infopath/2007/PartnerControls"/>
    </lcf76f155ced4ddcb4097134ff3c332f>
    <TaxCatchAll xmlns="14544498-83b1-4a77-94d0-589b50d8807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9F112F9750F544B656F2FAAB6F4CB7" ma:contentTypeVersion="20" ma:contentTypeDescription="Create a new document." ma:contentTypeScope="" ma:versionID="4df678d0a2bf75ed72e2b68d54ac82ab">
  <xsd:schema xmlns:xsd="http://www.w3.org/2001/XMLSchema" xmlns:xs="http://www.w3.org/2001/XMLSchema" xmlns:p="http://schemas.microsoft.com/office/2006/metadata/properties" xmlns:ns2="f46c7876-d6ff-4883-ae95-88671aaa7a8e" xmlns:ns3="14544498-83b1-4a77-94d0-589b50d8807b" targetNamespace="http://schemas.microsoft.com/office/2006/metadata/properties" ma:root="true" ma:fieldsID="94439055cc8a0dbc48375b00dbec7f28" ns2:_="" ns3:_="">
    <xsd:import namespace="f46c7876-d6ff-4883-ae95-88671aaa7a8e"/>
    <xsd:import namespace="14544498-83b1-4a77-94d0-589b50d8807b"/>
    <xsd:element name="properties">
      <xsd:complexType>
        <xsd:sequence>
          <xsd:element name="documentManagement">
            <xsd:complexType>
              <xsd:all>
                <xsd:element ref="ns2:MigrationWizId" minOccurs="0"/>
                <xsd:element ref="ns2:MigrationWizIdPermissions" minOccurs="0"/>
                <xsd:element ref="ns2:MigrationWizIdVersion" minOccurs="0"/>
                <xsd:element ref="ns2:lcf76f155ced4ddcb4097134ff3c332f0" minOccurs="0"/>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6c7876-d6ff-4883-ae95-88671aaa7a8e"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lcf76f155ced4ddcb4097134ff3c332f0" ma:index="11" nillable="true" ma:displayName="Image Tags_0" ma:hidden="true" ma:internalName="lcf76f155ced4ddcb4097134ff3c332f0" ma:readOnly="false">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cd2256d-78ce-405a-a19d-fb6f6e7c2a9c"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544498-83b1-4a77-94d0-589b50d8807b"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8f57e4f-34a9-4183-b030-1b7b6b958979}" ma:internalName="TaxCatchAll" ma:showField="CatchAllData" ma:web="14544498-83b1-4a77-94d0-589b50d8807b">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6130EA-A952-429C-9927-58D866108A20}">
  <ds:schemaRefs>
    <ds:schemaRef ds:uri="http://schemas.microsoft.com/sharepoint/v3/contenttype/forms"/>
  </ds:schemaRefs>
</ds:datastoreItem>
</file>

<file path=customXml/itemProps2.xml><?xml version="1.0" encoding="utf-8"?>
<ds:datastoreItem xmlns:ds="http://schemas.openxmlformats.org/officeDocument/2006/customXml" ds:itemID="{E0B5DCA7-585B-4812-81DB-3B20B8F9B2D6}">
  <ds:schemaRefs>
    <ds:schemaRef ds:uri="http://purl.org/dc/elements/1.1/"/>
    <ds:schemaRef ds:uri="http://schemas.openxmlformats.org/package/2006/metadata/core-properties"/>
    <ds:schemaRef ds:uri="14544498-83b1-4a77-94d0-589b50d8807b"/>
    <ds:schemaRef ds:uri="http://schemas.microsoft.com/office/infopath/2007/PartnerControls"/>
    <ds:schemaRef ds:uri="http://purl.org/dc/terms/"/>
    <ds:schemaRef ds:uri="http://www.w3.org/XML/1998/namespace"/>
    <ds:schemaRef ds:uri="http://schemas.microsoft.com/office/2006/documentManagement/types"/>
    <ds:schemaRef ds:uri="f46c7876-d6ff-4883-ae95-88671aaa7a8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28558394-576D-4995-9207-FC7ED079F9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6c7876-d6ff-4883-ae95-88671aaa7a8e"/>
    <ds:schemaRef ds:uri="14544498-83b1-4a77-94d0-589b50d880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2992</TotalTime>
  <Words>1985</Words>
  <Application>Microsoft Office PowerPoint</Application>
  <PresentationFormat>Widescreen</PresentationFormat>
  <Paragraphs>249</Paragraphs>
  <Slides>32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Arial,Sans-Serif</vt:lpstr>
      <vt:lpstr>Calibri</vt:lpstr>
      <vt:lpstr>Calibri Light</vt:lpstr>
      <vt:lpstr>NTPreCursivefk</vt:lpstr>
      <vt:lpstr>Nunito Sans</vt:lpstr>
      <vt:lpstr>Office Theme</vt:lpstr>
      <vt:lpstr>Reception  Curriculum Evening</vt:lpstr>
      <vt:lpstr>Talk 4 Writing</vt:lpstr>
      <vt:lpstr>PowerPoint Presentation</vt:lpstr>
      <vt:lpstr>PowerPoint Presentation</vt:lpstr>
      <vt:lpstr>Fine Motor skills</vt:lpstr>
      <vt:lpstr>PowerPoint Presentation</vt:lpstr>
      <vt:lpstr>PowerPoint Presentation</vt:lpstr>
      <vt:lpstr>PowerPoint Presentation</vt:lpstr>
      <vt:lpstr>PowerPoint Presentation</vt:lpstr>
      <vt:lpstr>Maths</vt:lpstr>
      <vt:lpstr>Number</vt:lpstr>
      <vt:lpstr>PowerPoint Presentation</vt:lpstr>
      <vt:lpstr>PowerPoint Presentation</vt:lpstr>
      <vt:lpstr>PowerPoint Presentation</vt:lpstr>
      <vt:lpstr>PowerPoint Presentation</vt:lpstr>
      <vt:lpstr>PowerPoint Presentation</vt:lpstr>
      <vt:lpstr>Pattern</vt:lpstr>
      <vt:lpstr>PowerPoint Presentation</vt:lpstr>
      <vt:lpstr>Reasoning</vt:lpstr>
      <vt:lpstr>PowerPoint Presentation</vt:lpstr>
      <vt:lpstr>Phonics</vt:lpstr>
      <vt:lpstr>-Little Wandle scheme  - GPCS Phase 2 and 3 - blending / blending in their heads  - Tricky words  - Parent pages </vt:lpstr>
      <vt:lpstr>Reading</vt:lpstr>
      <vt:lpstr>PowerPoint Presentation</vt:lpstr>
      <vt:lpstr>PowerPoint Presentation</vt:lpstr>
      <vt:lpstr>PowerPoint Presentation</vt:lpstr>
      <vt:lpstr>Seesaw</vt:lpstr>
      <vt:lpstr>Seesaw</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O’Neill</dc:creator>
  <cp:lastModifiedBy>Rebecca Dower</cp:lastModifiedBy>
  <cp:revision>10</cp:revision>
  <dcterms:created xsi:type="dcterms:W3CDTF">2022-08-28T16:14:06Z</dcterms:created>
  <dcterms:modified xsi:type="dcterms:W3CDTF">2025-09-18T11:15:52Z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0x010100519F112F9750F544B656F2FAAB6F4CB7</vt:lpwstr>
  </property>
  <property fmtid="{D5CDD505-2E9C-101B-9397-08002B2CF9AE}" pid="3" name="MediaServiceImageTags">
    <vt:lpwstr/>
  </property>
</Properties>
</file>